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465" r:id="rId3"/>
    <p:sldId id="466" r:id="rId4"/>
    <p:sldId id="470" r:id="rId5"/>
    <p:sldId id="471" r:id="rId6"/>
    <p:sldId id="478" r:id="rId7"/>
    <p:sldId id="474" r:id="rId8"/>
    <p:sldId id="476" r:id="rId9"/>
    <p:sldId id="477" r:id="rId10"/>
    <p:sldId id="481" r:id="rId11"/>
    <p:sldId id="479" r:id="rId12"/>
    <p:sldId id="480" r:id="rId13"/>
    <p:sldId id="405" r:id="rId14"/>
    <p:sldId id="406" r:id="rId15"/>
    <p:sldId id="407" r:id="rId16"/>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68"/>
        <p:guide pos="24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B0604020202020204" pitchFamily="34" charset="0"/>
              </a:rPr>
              <a:t>Click to edit the title text format</a:t>
            </a:r>
            <a:endParaRPr lang="en-US" sz="3300" b="0" strike="noStrike" spc="-1">
              <a:latin typeface="Arial" panose="020B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B0604020202020204" pitchFamily="34" charset="0"/>
              </a:rPr>
              <a:t>Click to edit the outline text format</a:t>
            </a:r>
            <a:endParaRPr lang="en-US" sz="2400" b="0" strike="noStrike" spc="-1">
              <a:latin typeface="Arial" panose="020B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B0604020202020204" pitchFamily="34" charset="0"/>
              </a:rPr>
              <a:t>Second Outline Level</a:t>
            </a:r>
            <a:endParaRPr lang="en-US" sz="2100" b="0" strike="noStrike" spc="-1">
              <a:latin typeface="Arial" panose="020B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B0604020202020204" pitchFamily="34" charset="0"/>
              </a:rPr>
              <a:t>Third Outline Level</a:t>
            </a:r>
            <a:endParaRPr lang="en-US" sz="1800" b="0" strike="noStrike" spc="-1">
              <a:latin typeface="Arial" panose="020B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B0604020202020204" pitchFamily="34" charset="0"/>
              </a:rPr>
              <a:t>Fourth Outline Level</a:t>
            </a:r>
            <a:endParaRPr lang="en-US" sz="1500" b="0" strike="noStrike" spc="-1">
              <a:latin typeface="Arial" panose="020B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Fifth Outline Level</a:t>
            </a:r>
            <a:endParaRPr lang="en-US" sz="1500" b="0" strike="noStrike" spc="-1">
              <a:latin typeface="Arial" panose="020B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Sixth Outline Level</a:t>
            </a:r>
            <a:endParaRPr lang="en-US" sz="1500" b="0" strike="noStrike" spc="-1">
              <a:latin typeface="Arial" panose="020B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Seventh Outline Level</a:t>
            </a:r>
            <a:endParaRPr lang="en-US" sz="1500" b="0" strike="noStrike" spc="-1">
              <a:latin typeface="Arial" panose="020B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slideLayout" Target="../slideLayouts/slideLayout3.xml"/><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SimSun" panose="02010600030101010101" pitchFamily="2" charset="-122"/>
              </a:rPr>
              <a:t>电流驱动的sk运动：1. STT，自旋极化电流在流经磁结构时使sk的磁矩重排。力矩由磁化密度梯度决定</a:t>
            </a:r>
            <a:endParaRPr lang="en-US" altLang="en-US" sz="1400">
              <a:solidFill>
                <a:schemeClr val="tx1"/>
              </a:solidFill>
              <a:ea typeface="SimSun" panose="02010600030101010101" pitchFamily="2" charset="-122"/>
            </a:endParaRPr>
          </a:p>
          <a:p>
            <a:pPr indent="0">
              <a:buNone/>
            </a:pPr>
            <a:r>
              <a:rPr lang="en-US" altLang="en-US" sz="1400">
                <a:solidFill>
                  <a:schemeClr val="tx1"/>
                </a:solidFill>
                <a:ea typeface="SimSun" panose="02010600030101010101" pitchFamily="2" charset="-122"/>
              </a:rPr>
              <a:t>2. SOT，在SOC存在的条件下，电流导致的自旋积累对sk磁结构施加力矩[99-102]</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skyrmon Hall效应：sk在电流驱动下有横向偏转，不只有平行电流的运动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LLG+SOT的Thiele方程推导见[63]</a:t>
            </a:r>
            <a:endParaRPr lang="en-US" altLang="en-US"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1"/>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17789" y="50125"/>
            <a:ext cx="4692015" cy="398780"/>
          </a:xfrm>
          <a:prstGeom prst="rect">
            <a:avLst/>
          </a:prstGeom>
          <a:noFill/>
        </p:spPr>
        <p:txBody>
          <a:bodyPr wrap="none" rtlCol="0">
            <a:spAutoFit/>
          </a:bodyPr>
          <a:p>
            <a:pPr algn="l"/>
            <a:r>
              <a:rPr lang="en-US" altLang="en-US" sz="2000" dirty="0">
                <a:latin typeface="+mj-lt"/>
                <a:ea typeface="SimSun" panose="02010600030101010101" pitchFamily="2" charset="-122"/>
              </a:rPr>
              <a:t>用非磁性的点接触来产生sk和sk Hall效应</a:t>
            </a:r>
            <a:endParaRPr lang="en-US" altLang="en-US" sz="2000" dirty="0">
              <a:latin typeface="+mj-lt"/>
              <a:ea typeface="SimSun" panose="02010600030101010101" pitchFamily="2" charset="-122"/>
            </a:endParaRPr>
          </a:p>
        </p:txBody>
      </p:sp>
      <p:sp>
        <p:nvSpPr>
          <p:cNvPr id="3" name="Text Box 2"/>
          <p:cNvSpPr txBox="1"/>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1"/>
          <p:nvPr/>
        </p:nvSpPr>
        <p:spPr>
          <a:xfrm>
            <a:off x="200675" y="105010"/>
            <a:ext cx="748723" cy="460375"/>
          </a:xfrm>
          <a:prstGeom prst="rect">
            <a:avLst/>
          </a:prstGeom>
          <a:noFill/>
        </p:spPr>
        <p:txBody>
          <a:bodyPr wrap="square" rtlCol="0">
            <a:spAutoFit/>
          </a:bodyPr>
          <a:p>
            <a:r>
              <a:rPr lang="en-US" altLang="zh-CN" sz="1200">
                <a:solidFill>
                  <a:srgbClr val="FF0000"/>
                </a:solidFill>
                <a:ea typeface="SimSun" panose="02010600030101010101" pitchFamily="2" charset="-122"/>
              </a:rPr>
              <a:t>实验+数值模拟</a:t>
            </a:r>
            <a:endParaRPr lang="en-US" altLang="zh-CN" sz="1200">
              <a:solidFill>
                <a:srgbClr val="FF0000"/>
              </a:solidFill>
              <a:ea typeface="SimSun" panose="02010600030101010101" pitchFamily="2" charset="-122"/>
            </a:endParaRPr>
          </a:p>
        </p:txBody>
      </p:sp>
      <p:sp>
        <p:nvSpPr>
          <p:cNvPr id="15" name="Text Box 14"/>
          <p:cNvSpPr txBox="1"/>
          <p:nvPr/>
        </p:nvSpPr>
        <p:spPr>
          <a:xfrm>
            <a:off x="66144" y="637009"/>
            <a:ext cx="7306740" cy="4547870"/>
          </a:xfrm>
          <a:prstGeom prst="rect">
            <a:avLst/>
          </a:prstGeom>
          <a:noFill/>
        </p:spPr>
        <p:txBody>
          <a:bodyPr wrap="square" rtlCol="0">
            <a:spAutoFit/>
          </a:bodyPr>
          <a:p>
            <a:pPr marL="285750" indent="-285750" algn="l">
              <a:buFont typeface="Arial" panose="020B0604020202020204" pitchFamily="34" charset="0"/>
              <a:buChar char="•"/>
            </a:pPr>
            <a:r>
              <a:rPr lang="en-US" sz="1160">
                <a:solidFill>
                  <a:schemeClr val="tx1"/>
                </a:solidFill>
                <a:ea typeface="SimSun" panose="02010600030101010101" pitchFamily="2" charset="-122"/>
              </a:rPr>
              <a:t>本文实验上表明sk可以通过非磁性的导体点接触产生，并观测到了sk Hall效应</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用微磁模拟重现了实验，其中sk-Ask(anti-skyrmion)对的形成起作用</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sk Hall效应被</a:t>
            </a:r>
            <a:r>
              <a:rPr lang="en-US" sz="1160">
                <a:solidFill>
                  <a:srgbClr val="FF0000"/>
                </a:solidFill>
                <a:ea typeface="SimSun" panose="02010600030101010101" pitchFamily="2" charset="-122"/>
              </a:rPr>
              <a:t>修正了的Thiele方程</a:t>
            </a:r>
            <a:r>
              <a:rPr lang="en-US" sz="1160">
                <a:solidFill>
                  <a:schemeClr val="tx1"/>
                </a:solidFill>
                <a:ea typeface="SimSun" panose="02010600030101010101" pitchFamily="2" charset="-122"/>
              </a:rPr>
              <a:t>描述，其中考虑了</a:t>
            </a:r>
            <a:r>
              <a:rPr lang="en-US" sz="1160">
                <a:solidFill>
                  <a:srgbClr val="FF0000"/>
                </a:solidFill>
                <a:ea typeface="SimSun" panose="02010600030101010101" pitchFamily="2" charset="-122"/>
              </a:rPr>
              <a:t>空间非均匀</a:t>
            </a:r>
            <a:r>
              <a:rPr lang="en-US" sz="1160">
                <a:solidFill>
                  <a:schemeClr val="tx1"/>
                </a:solidFill>
                <a:ea typeface="SimSun" panose="02010600030101010101" pitchFamily="2" charset="-122"/>
              </a:rPr>
              <a:t>的自旋轨道力矩和Magnus力的贡献</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产生sk的方法：</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1. 加磁场[8]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2. 自旋极化电流[27,33,34]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3. 局域加热[35]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4. 激光束[36,37]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5. 电压38,39]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6. 在几何受限器件中加电流[45]</a:t>
            </a:r>
            <a:r>
              <a:rPr lang="zh-CN" altLang="en-US" sz="1160">
                <a:solidFill>
                  <a:schemeClr val="tx1"/>
                </a:solidFill>
                <a:ea typeface="SimSun" panose="02010600030101010101" pitchFamily="2" charset="-122"/>
              </a:rPr>
              <a:t>（动力学方法）</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在FM/HM双层膜结构中，通过HM的电流由于SHE产生自旋流，从而对邻近的FM层施加自旋轨道力矩(</a:t>
            </a:r>
            <a:r>
              <a:rPr lang="en-US" sz="1160" b="1">
                <a:solidFill>
                  <a:srgbClr val="FF0000"/>
                </a:solidFill>
                <a:ea typeface="SimSun" panose="02010600030101010101" pitchFamily="2" charset="-122"/>
              </a:rPr>
              <a:t>SOT</a:t>
            </a:r>
            <a:r>
              <a:rPr lang="en-US" sz="1160">
                <a:solidFill>
                  <a:schemeClr val="tx1"/>
                </a:solidFill>
                <a:ea typeface="SimSun" panose="02010600030101010101" pitchFamily="2" charset="-122"/>
              </a:rPr>
              <a:t>)，用以操控磁化动力学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另一方面，有一小部分电流可以直接在FM层中流通，通过自旋转移力矩(</a:t>
            </a:r>
            <a:r>
              <a:rPr lang="en-US" sz="1160" b="1">
                <a:solidFill>
                  <a:srgbClr val="FF0000"/>
                </a:solidFill>
                <a:ea typeface="SimSun" panose="02010600030101010101" pitchFamily="2" charset="-122"/>
              </a:rPr>
              <a:t>STT</a:t>
            </a:r>
            <a:r>
              <a:rPr lang="en-US" sz="1160">
                <a:solidFill>
                  <a:schemeClr val="tx1"/>
                </a:solidFill>
                <a:ea typeface="SimSun" panose="02010600030101010101" pitchFamily="2" charset="-122"/>
              </a:rPr>
              <a:t>)来诱导磁化动力学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b="1">
                <a:solidFill>
                  <a:srgbClr val="FF0000"/>
                </a:solidFill>
                <a:ea typeface="SimSun" panose="02010600030101010101" pitchFamily="2" charset="-122"/>
              </a:rPr>
              <a:t>STT对sk Hall效应的贡献可以忽略</a:t>
            </a:r>
            <a:r>
              <a:rPr lang="en-US" sz="1160">
                <a:solidFill>
                  <a:schemeClr val="tx1"/>
                </a:solidFill>
                <a:ea typeface="SimSun" panose="02010600030101010101" pitchFamily="2" charset="-122"/>
              </a:rPr>
              <a:t>[27,46,57]，所以本文不考虑</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模拟：用点接触位置空间发散的SOT来进行LLG演化，发现了拓扑相变，从拓扑荷0变化到-1，形成sk</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实验：</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SOT</a:t>
            </a:r>
            <a:r>
              <a:rPr lang="zh-CN" altLang="en-US" sz="1160">
                <a:solidFill>
                  <a:schemeClr val="tx1"/>
                </a:solidFill>
                <a:ea typeface="SimSun" panose="02010600030101010101" pitchFamily="2" charset="-122"/>
              </a:rPr>
              <a:t>驱动下的</a:t>
            </a:r>
            <a:r>
              <a:rPr lang="en-US" sz="1160">
                <a:solidFill>
                  <a:schemeClr val="tx1"/>
                </a:solidFill>
                <a:ea typeface="SimSun" panose="02010600030101010101" pitchFamily="2" charset="-122"/>
              </a:rPr>
              <a:t>Thiele方程：</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zh-CN" altLang="en-US" sz="1160">
                <a:solidFill>
                  <a:schemeClr val="tx1"/>
                </a:solidFill>
                <a:ea typeface="SimSun" panose="02010600030101010101" pitchFamily="2" charset="-122"/>
              </a:rPr>
              <a:t>定义</a:t>
            </a:r>
            <a:r>
              <a:rPr lang="en-US" altLang="zh-CN" sz="1160">
                <a:solidFill>
                  <a:schemeClr val="tx1"/>
                </a:solidFill>
                <a:ea typeface="SimSun" panose="02010600030101010101" pitchFamily="2" charset="-122"/>
              </a:rPr>
              <a:t>sk Hall</a:t>
            </a:r>
            <a:r>
              <a:rPr lang="en-US" altLang="en-US" sz="1160">
                <a:solidFill>
                  <a:schemeClr val="tx1"/>
                </a:solidFill>
                <a:ea typeface="SimSun" panose="02010600030101010101" pitchFamily="2" charset="-122"/>
              </a:rPr>
              <a:t> angle:   tan(phi) = v_y/v_x</a:t>
            </a:r>
            <a:endParaRPr lang="en-US" altLang="en-US" sz="116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2832756" y="1257497"/>
            <a:ext cx="3445909" cy="379612"/>
          </a:xfrm>
          <a:prstGeom prst="rect">
            <a:avLst/>
          </a:prstGeom>
        </p:spPr>
      </p:pic>
      <p:sp>
        <p:nvSpPr>
          <p:cNvPr id="5" name="Text Box 4"/>
          <p:cNvSpPr txBox="1"/>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1" flipV="1">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1"/>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1">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1"/>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1"/>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1"/>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1"/>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1"/>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1"/>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06472" y="36396"/>
            <a:ext cx="2948940" cy="398780"/>
          </a:xfrm>
          <a:prstGeom prst="rect">
            <a:avLst/>
          </a:prstGeom>
          <a:noFill/>
        </p:spPr>
        <p:txBody>
          <a:bodyPr wrap="none" rtlCol="0">
            <a:spAutoFit/>
          </a:bodyPr>
          <a:p>
            <a:pPr algn="l"/>
            <a:r>
              <a:rPr lang="zh-CN" sz="2000" dirty="0">
                <a:latin typeface="+mj-lt"/>
                <a:ea typeface="SimSun" panose="02010600030101010101" pitchFamily="2" charset="-122"/>
              </a:rPr>
              <a:t>声学拓扑</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绝缘体</a:t>
            </a:r>
            <a:endParaRPr lang="zh-CN" alt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753485"/>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本文在实验上观测到二维</a:t>
            </a:r>
            <a:r>
              <a:rPr lang="en-US" altLang="zh-CN" sz="1400">
                <a:solidFill>
                  <a:schemeClr val="tx1"/>
                </a:solidFill>
                <a:ea typeface="SimSun" panose="02010600030101010101" pitchFamily="2" charset="-122"/>
              </a:rPr>
              <a:t>TRS</a:t>
            </a:r>
            <a:r>
              <a:rPr lang="zh-CN" altLang="en-US" sz="1400">
                <a:solidFill>
                  <a:schemeClr val="tx1"/>
                </a:solidFill>
                <a:ea typeface="SimSun" panose="02010600030101010101" pitchFamily="2" charset="-122"/>
              </a:rPr>
              <a:t>保持的双层膜声学声子晶体中的</a:t>
            </a: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sz="1400" dirty="0">
                <a:solidFill>
                  <a:srgbClr val="FF0000"/>
                </a:solidFill>
                <a:latin typeface="+mj-lt"/>
                <a:ea typeface="SimSun" panose="02010600030101010101" pitchFamily="2" charset="-122"/>
                <a:sym typeface="+mn-ea"/>
              </a:rPr>
              <a:t>拓扑</a:t>
            </a:r>
            <a:r>
              <a:rPr lang="en-US" altLang="zh-CN" sz="1400" dirty="0">
                <a:solidFill>
                  <a:srgbClr val="FF0000"/>
                </a:solidFill>
                <a:latin typeface="+mj-lt"/>
                <a:ea typeface="SimSun" panose="02010600030101010101" pitchFamily="2" charset="-122"/>
                <a:sym typeface="+mn-ea"/>
              </a:rPr>
              <a:t>Anderson</a:t>
            </a:r>
            <a:r>
              <a:rPr lang="zh-CN" altLang="en-US" sz="1400" dirty="0">
                <a:solidFill>
                  <a:srgbClr val="FF0000"/>
                </a:solidFill>
                <a:latin typeface="+mj-lt"/>
                <a:ea typeface="SimSun" panose="02010600030101010101" pitchFamily="2" charset="-122"/>
                <a:sym typeface="+mn-ea"/>
              </a:rPr>
              <a:t>绝缘相的</a:t>
            </a:r>
            <a:r>
              <a:rPr lang="zh-CN" altLang="en-US" sz="1400">
                <a:solidFill>
                  <a:srgbClr val="FF0000"/>
                </a:solidFill>
                <a:ea typeface="SimSun" panose="02010600030101010101" pitchFamily="2" charset="-122"/>
              </a:rPr>
              <a:t>证据</a:t>
            </a:r>
            <a:r>
              <a:rPr lang="zh-CN" altLang="en-US" sz="1400">
                <a:solidFill>
                  <a:schemeClr val="tx1"/>
                </a:solidFill>
                <a:ea typeface="SimSun" panose="02010600030101010101" pitchFamily="2" charset="-122"/>
              </a:rPr>
              <a:t>：引入</a:t>
            </a:r>
            <a:r>
              <a:rPr lang="en-US" altLang="zh-CN" sz="1400">
                <a:solidFill>
                  <a:schemeClr val="tx1"/>
                </a:solidFill>
                <a:ea typeface="SimSun" panose="02010600030101010101" pitchFamily="2" charset="-122"/>
              </a:rPr>
              <a:t>o</a:t>
            </a:r>
            <a:r>
              <a:rPr lang="en-US" altLang="en-US" sz="1400">
                <a:solidFill>
                  <a:schemeClr val="tx1"/>
                </a:solidFill>
                <a:ea typeface="SimSun" panose="02010600030101010101" pitchFamily="2" charset="-122"/>
              </a:rPr>
              <a:t>n-site</a:t>
            </a:r>
            <a:r>
              <a:rPr lang="zh-CN" altLang="en-US" sz="1400">
                <a:solidFill>
                  <a:schemeClr val="tx1"/>
                </a:solidFill>
                <a:ea typeface="SimSun" panose="02010600030101010101" pitchFamily="2" charset="-122"/>
              </a:rPr>
              <a:t>无序后，观测到稳定的自旋依赖的边缘态</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计算了系统在加无序后的拓扑不变量：自旋</a:t>
            </a:r>
            <a:r>
              <a:rPr lang="en-US" altLang="zh-CN" sz="1400">
                <a:solidFill>
                  <a:schemeClr val="tx1"/>
                </a:solidFill>
                <a:ea typeface="SimSun" panose="02010600030101010101" pitchFamily="2" charset="-122"/>
              </a:rPr>
              <a:t>Bott</a:t>
            </a:r>
            <a:r>
              <a:rPr lang="zh-CN" altLang="en-US" sz="1400">
                <a:solidFill>
                  <a:schemeClr val="tx1"/>
                </a:solidFill>
                <a:ea typeface="SimSun" panose="02010600030101010101" pitchFamily="2" charset="-122"/>
              </a:rPr>
              <a:t>指数</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本文结果表明：在集成器件时引入的杂质与缺陷可以诱导出拓扑输运态，是集成器件设计可以探索的新方向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拓扑绝缘体近年来一直很热门，因为其中受拓扑保护的边缘态是一个理想的传输态（</a:t>
            </a:r>
            <a:r>
              <a:rPr lang="zh-CN" altLang="en-US" sz="1400" b="1">
                <a:solidFill>
                  <a:srgbClr val="FF0000"/>
                </a:solidFill>
                <a:ea typeface="SimSun" panose="02010600030101010101" pitchFamily="2" charset="-122"/>
              </a:rPr>
              <a:t>？</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TI</a:t>
            </a:r>
            <a:r>
              <a:rPr lang="zh-CN" altLang="en-US" sz="1400">
                <a:solidFill>
                  <a:schemeClr val="tx1"/>
                </a:solidFill>
                <a:ea typeface="SimSun" panose="02010600030101010101" pitchFamily="2" charset="-122"/>
              </a:rPr>
              <a:t>在弱微扰下的稳定性是拓扑现象的关键，但当无序足够强时受拓扑保护的传输依然会被破坏</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r>
              <a:rPr lang="en-US" altLang="zh-CN" sz="1400" dirty="0">
                <a:latin typeface="+mj-lt"/>
                <a:ea typeface="SimSun" panose="02010600030101010101" pitchFamily="2" charset="-122"/>
                <a:sym typeface="+mn-ea"/>
              </a:rPr>
              <a:t>(TAI)</a:t>
            </a:r>
            <a:r>
              <a:rPr lang="zh-CN" altLang="en-US" sz="1400" dirty="0">
                <a:latin typeface="+mj-lt"/>
                <a:ea typeface="SimSun" panose="02010600030101010101" pitchFamily="2" charset="-122"/>
                <a:sym typeface="+mn-ea"/>
              </a:rPr>
              <a:t>：强无序会促进拓扑相的形成，而不是禁止</a:t>
            </a:r>
            <a:r>
              <a:rPr lang="en-US" altLang="zh-CN" sz="1400" dirty="0">
                <a:latin typeface="+mj-lt"/>
                <a:ea typeface="SimSun" panose="02010600030101010101" pitchFamily="2" charset="-122"/>
                <a:sym typeface="+mn-ea"/>
              </a:rPr>
              <a:t>(</a:t>
            </a:r>
            <a:r>
              <a:rPr lang="zh-CN" altLang="en-US" sz="1400" dirty="0">
                <a:latin typeface="+mj-lt"/>
                <a:ea typeface="SimSun" panose="02010600030101010101" pitchFamily="2" charset="-122"/>
                <a:sym typeface="+mn-ea"/>
              </a:rPr>
              <a:t>研究的兴趣点</a:t>
            </a:r>
            <a:r>
              <a:rPr lang="en-US" altLang="zh-CN" sz="1400" dirty="0">
                <a:latin typeface="+mj-lt"/>
                <a:ea typeface="SimSun" panose="02010600030101010101" pitchFamily="2" charset="-122"/>
                <a:sym typeface="+mn-ea"/>
              </a:rPr>
              <a:t>)</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最早在二维</a:t>
            </a:r>
            <a:r>
              <a:rPr lang="en-US" altLang="zh-CN" sz="1400" dirty="0">
                <a:solidFill>
                  <a:schemeClr val="tx1"/>
                </a:solidFill>
                <a:latin typeface="+mj-lt"/>
                <a:ea typeface="SimSun" panose="02010600030101010101" pitchFamily="2" charset="-122"/>
                <a:sym typeface="+mn-ea"/>
              </a:rPr>
              <a:t>HgTe/CdTe</a:t>
            </a:r>
            <a:r>
              <a:rPr lang="zh-CN" altLang="en-US" sz="1400" dirty="0">
                <a:solidFill>
                  <a:schemeClr val="tx1"/>
                </a:solidFill>
                <a:latin typeface="+mj-lt"/>
                <a:ea typeface="SimSun" panose="02010600030101010101" pitchFamily="2" charset="-122"/>
                <a:sym typeface="+mn-ea"/>
              </a:rPr>
              <a:t>量子阱中被预言，研究发现无序驱动了从</a:t>
            </a:r>
            <a:r>
              <a:rPr lang="en-US" altLang="zh-CN" sz="1400" dirty="0">
                <a:solidFill>
                  <a:schemeClr val="tx1"/>
                </a:solidFill>
                <a:latin typeface="+mj-lt"/>
                <a:ea typeface="SimSun" panose="02010600030101010101" pitchFamily="2" charset="-122"/>
                <a:sym typeface="+mn-ea"/>
              </a:rPr>
              <a:t>trival</a:t>
            </a:r>
            <a:r>
              <a:rPr lang="zh-CN" altLang="en-US" sz="1400" dirty="0">
                <a:solidFill>
                  <a:schemeClr val="tx1"/>
                </a:solidFill>
                <a:latin typeface="+mj-lt"/>
                <a:ea typeface="SimSun" panose="02010600030101010101" pitchFamily="2" charset="-122"/>
                <a:sym typeface="+mn-ea"/>
              </a:rPr>
              <a:t>相到拓扑相的转变（证据：量子化电导的出现）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研究发现：</a:t>
            </a: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在拓扑系统中广泛存在，但实验上遇到两个困难：</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缺少能够精确控制</a:t>
            </a:r>
            <a:r>
              <a:rPr lang="en-US" altLang="zh-CN" sz="1400" dirty="0">
                <a:solidFill>
                  <a:schemeClr val="tx1"/>
                </a:solidFill>
                <a:latin typeface="+mj-lt"/>
                <a:ea typeface="SimSun" panose="02010600030101010101" pitchFamily="2" charset="-122"/>
                <a:sym typeface="+mn-ea"/>
              </a:rPr>
              <a:t>on-site</a:t>
            </a:r>
            <a:r>
              <a:rPr lang="en-US" altLang="en-US" sz="1400" dirty="0">
                <a:solidFill>
                  <a:schemeClr val="tx1"/>
                </a:solidFill>
                <a:latin typeface="+mj-lt"/>
                <a:ea typeface="SimSun" panose="02010600030101010101" pitchFamily="2" charset="-122"/>
                <a:sym typeface="+mn-ea"/>
              </a:rPr>
              <a:t> potential</a:t>
            </a:r>
            <a:r>
              <a:rPr lang="zh-CN" altLang="en-US" sz="1400" dirty="0">
                <a:solidFill>
                  <a:schemeClr val="tx1"/>
                </a:solidFill>
                <a:latin typeface="+mj-lt"/>
                <a:ea typeface="SimSun" panose="02010600030101010101" pitchFamily="2" charset="-122"/>
                <a:sym typeface="+mn-ea"/>
              </a:rPr>
              <a:t>和耦合强度的真实材料</a:t>
            </a:r>
            <a:r>
              <a:rPr lang="en-US" altLang="zh-CN" sz="1400" dirty="0">
                <a:solidFill>
                  <a:schemeClr val="tx1"/>
                </a:solidFill>
                <a:latin typeface="+mj-lt"/>
                <a:ea typeface="SimSun" panose="02010600030101010101" pitchFamily="2" charset="-122"/>
                <a:sym typeface="+mn-ea"/>
              </a:rPr>
              <a:t> </a:t>
            </a:r>
            <a:endParaRPr lang="en-US" altLang="zh-CN"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在非周期系统中能带论与定义在</a:t>
            </a:r>
            <a:r>
              <a:rPr lang="en-US" altLang="zh-CN" sz="1400" dirty="0">
                <a:solidFill>
                  <a:schemeClr val="tx1"/>
                </a:solidFill>
                <a:latin typeface="+mj-lt"/>
                <a:ea typeface="SimSun" panose="02010600030101010101" pitchFamily="2" charset="-122"/>
                <a:sym typeface="+mn-ea"/>
              </a:rPr>
              <a:t>k</a:t>
            </a:r>
            <a:r>
              <a:rPr lang="zh-CN" altLang="en-US" sz="1400" dirty="0">
                <a:solidFill>
                  <a:schemeClr val="tx1"/>
                </a:solidFill>
                <a:latin typeface="+mj-lt"/>
                <a:ea typeface="SimSun" panose="02010600030101010101" pitchFamily="2" charset="-122"/>
                <a:sym typeface="+mn-ea"/>
              </a:rPr>
              <a:t>空间的拓扑不变量失效</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突破：</a:t>
            </a:r>
            <a:r>
              <a:rPr lang="en-US" altLang="zh-CN" sz="1400" dirty="0">
                <a:solidFill>
                  <a:schemeClr val="tx1"/>
                </a:solidFill>
                <a:latin typeface="+mj-lt"/>
                <a:ea typeface="SimSun" panose="02010600030101010101" pitchFamily="2" charset="-122"/>
                <a:sym typeface="+mn-ea"/>
              </a:rPr>
              <a:t>TRS</a:t>
            </a:r>
            <a:r>
              <a:rPr lang="zh-CN" altLang="en-US" sz="1400" dirty="0">
                <a:solidFill>
                  <a:schemeClr val="tx1"/>
                </a:solidFill>
                <a:latin typeface="+mj-lt"/>
                <a:ea typeface="SimSun" panose="02010600030101010101" pitchFamily="2" charset="-122"/>
                <a:sym typeface="+mn-ea"/>
              </a:rPr>
              <a:t>破缺的</a:t>
            </a:r>
            <a:r>
              <a:rPr lang="en-US" altLang="zh-CN" sz="1400" dirty="0">
                <a:solidFill>
                  <a:schemeClr val="tx1"/>
                </a:solidFill>
                <a:latin typeface="+mj-lt"/>
                <a:ea typeface="SimSun" panose="02010600030101010101" pitchFamily="2" charset="-122"/>
                <a:sym typeface="+mn-ea"/>
              </a:rPr>
              <a:t>Z</a:t>
            </a:r>
            <a:r>
              <a:rPr lang="zh-CN" altLang="en-US" sz="1400" dirty="0">
                <a:solidFill>
                  <a:schemeClr val="tx1"/>
                </a:solidFill>
                <a:latin typeface="+mj-lt"/>
                <a:ea typeface="SimSun" panose="02010600030101010101" pitchFamily="2" charset="-122"/>
                <a:sym typeface="+mn-ea"/>
              </a:rPr>
              <a:t>绝缘体，如</a:t>
            </a:r>
            <a:r>
              <a:rPr lang="en-US" altLang="zh-CN" sz="1400" dirty="0">
                <a:solidFill>
                  <a:schemeClr val="tx1"/>
                </a:solidFill>
                <a:latin typeface="+mj-lt"/>
                <a:ea typeface="SimSun" panose="02010600030101010101" pitchFamily="2" charset="-122"/>
                <a:sym typeface="+mn-ea"/>
              </a:rPr>
              <a:t>1D</a:t>
            </a:r>
            <a:r>
              <a:rPr lang="zh-CN" altLang="en-US" sz="1400" dirty="0">
                <a:solidFill>
                  <a:schemeClr val="tx1"/>
                </a:solidFill>
                <a:latin typeface="+mj-lt"/>
                <a:ea typeface="SimSun" panose="02010600030101010101" pitchFamily="2" charset="-122"/>
                <a:sym typeface="+mn-ea"/>
              </a:rPr>
              <a:t>冷原子链，</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Floquet</a:t>
            </a:r>
            <a:r>
              <a:rPr lang="en-US" altLang="en-US" sz="1400" dirty="0">
                <a:solidFill>
                  <a:schemeClr val="tx1"/>
                </a:solidFill>
                <a:latin typeface="+mj-lt"/>
                <a:ea typeface="SimSun" panose="02010600030101010101" pitchFamily="2" charset="-122"/>
                <a:sym typeface="+mn-ea"/>
              </a:rPr>
              <a:t> TI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Chern</a:t>
            </a:r>
            <a:r>
              <a:rPr lang="zh-CN" altLang="en-US" sz="1400" dirty="0">
                <a:solidFill>
                  <a:schemeClr val="tx1"/>
                </a:solidFill>
                <a:latin typeface="+mj-lt"/>
                <a:ea typeface="SimSun" panose="02010600030101010101" pitchFamily="2" charset="-122"/>
                <a:sym typeface="+mn-ea"/>
              </a:rPr>
              <a:t>绝缘体</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本文观察到拓扑</a:t>
            </a:r>
            <a:r>
              <a:rPr lang="en-US" altLang="zh-CN" sz="1400" dirty="0">
                <a:solidFill>
                  <a:schemeClr val="tx1"/>
                </a:solidFill>
                <a:latin typeface="+mj-lt"/>
                <a:ea typeface="SimSun" panose="02010600030101010101" pitchFamily="2" charset="-122"/>
                <a:sym typeface="+mn-ea"/>
              </a:rPr>
              <a:t>Anderson</a:t>
            </a:r>
            <a:r>
              <a:rPr lang="zh-CN" altLang="en-US" sz="1400" dirty="0">
                <a:solidFill>
                  <a:schemeClr val="tx1"/>
                </a:solidFill>
                <a:latin typeface="+mj-lt"/>
                <a:ea typeface="SimSun" panose="02010600030101010101" pitchFamily="2" charset="-122"/>
                <a:sym typeface="+mn-ea"/>
              </a:rPr>
              <a:t>相变和一对在无序很强时依然存在的螺旋边缘态（</a:t>
            </a:r>
            <a:r>
              <a:rPr lang="zh-CN" altLang="en-US"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相变的标志</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1943735" cy="460375"/>
          </a:xfrm>
          <a:prstGeom prst="rect">
            <a:avLst/>
          </a:prstGeom>
          <a:noFill/>
        </p:spPr>
        <p:txBody>
          <a:bodyPr wrap="none" rtlCol="0">
            <a:spAutoFit/>
          </a:bodyPr>
          <a:p>
            <a:r>
              <a:rPr lang="en-US" sz="2400" dirty="0">
                <a:latin typeface="+mj-lt"/>
                <a:ea typeface="SimSun" panose="02010600030101010101" pitchFamily="2" charset="-122"/>
              </a:rPr>
              <a:t>skyrmion</a:t>
            </a:r>
            <a:r>
              <a:rPr lang="zh-CN" altLang="en-US" sz="2400" dirty="0">
                <a:latin typeface="+mj-lt"/>
                <a:ea typeface="SimSun" panose="02010600030101010101" pitchFamily="2" charset="-122"/>
              </a:rPr>
              <a:t>摘录</a:t>
            </a:r>
            <a:endParaRPr lang="zh-CN" altLang="en-US" sz="2400" dirty="0">
              <a:latin typeface="+mj-lt"/>
              <a:ea typeface="SimSun" panose="02010600030101010101" pitchFamily="2" charset="-122"/>
            </a:endParaRPr>
          </a:p>
        </p:txBody>
      </p:sp>
      <p:sp>
        <p:nvSpPr>
          <p:cNvPr id="4" name="Text Box 3"/>
          <p:cNvSpPr txBox="1"/>
          <p:nvPr/>
        </p:nvSpPr>
        <p:spPr>
          <a:xfrm>
            <a:off x="104140" y="774065"/>
            <a:ext cx="7243445" cy="267652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用面内电流产生</a:t>
            </a:r>
            <a:r>
              <a:rPr lang="en-US" altLang="zh-CN" sz="1400">
                <a:ea typeface="SimSun" panose="02010600030101010101" pitchFamily="2" charset="-122"/>
              </a:rPr>
              <a:t>sk</a:t>
            </a:r>
            <a:r>
              <a:rPr lang="en-US" altLang="en-US" sz="1400">
                <a:ea typeface="SimSun" panose="02010600030101010101" pitchFamily="2" charset="-122"/>
              </a:rPr>
              <a:t>yrmion--anti-skyrmion</a:t>
            </a:r>
            <a:r>
              <a:rPr lang="zh-CN" altLang="en-US" sz="1400">
                <a:ea typeface="SimSun" panose="02010600030101010101" pitchFamily="2" charset="-122"/>
              </a:rPr>
              <a:t>对，</a:t>
            </a:r>
            <a:r>
              <a:rPr lang="en-US" altLang="zh-CN" sz="1400">
                <a:ea typeface="SimSun" panose="02010600030101010101" pitchFamily="2" charset="-122"/>
              </a:rPr>
              <a:t>PRL 118, 267203 (2017)</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B0604020202020204" pitchFamily="34" charset="0"/>
              <a:buNone/>
            </a:pPr>
            <a:r>
              <a:rPr lang="en-US" altLang="en-US" sz="1400">
                <a:sym typeface="+mn-ea"/>
              </a:rPr>
              <a:t>不能被势垒所trap，因为Klein悖论。</a:t>
            </a:r>
            <a:endParaRPr lang="en-US" altLang="en-US" sz="1400"/>
          </a:p>
          <a:p>
            <a:pPr marL="285750" indent="-285750" algn="l">
              <a:buFont typeface="Arial" panose="020B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B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B0604020202020204" pitchFamily="34" charset="0"/>
              <a:buNone/>
            </a:pPr>
            <a:r>
              <a:rPr lang="en-US" altLang="en-US" sz="1400">
                <a:sym typeface="+mn-ea"/>
              </a:rPr>
              <a:t>domain wall运动</a:t>
            </a:r>
            <a:endParaRPr lang="en-US" altLang="en-US" sz="1400"/>
          </a:p>
          <a:p>
            <a:pPr marL="285750" indent="-285750" algn="l">
              <a:buFont typeface="Arial" panose="020B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B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B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B0604020202020204" pitchFamily="34" charset="0"/>
              <a:buNone/>
            </a:pPr>
            <a:r>
              <a:rPr lang="en-US" altLang="en-US" sz="1400">
                <a:sym typeface="+mn-ea"/>
              </a:rPr>
              <a:t>获得一个Berry相。[39-42] (PRB 95, 054434 (2017))</a:t>
            </a:r>
            <a:endParaRPr lang="en-US" altLang="en-US" sz="1400"/>
          </a:p>
          <a:p>
            <a:pPr marL="285750" indent="-285750" algn="l">
              <a:buFont typeface="Arial" panose="020B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B0604020202020204" pitchFamily="34" charset="0"/>
              <a:buChar char="•"/>
            </a:pPr>
            <a:endParaRPr lang="en-US" altLang="zh-CN" sz="1400">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1"/>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2028190" cy="460375"/>
          </a:xfrm>
          <a:prstGeom prst="rect">
            <a:avLst/>
          </a:prstGeom>
          <a:noFill/>
        </p:spPr>
        <p:txBody>
          <a:bodyPr wrap="none" rtlCol="0">
            <a:spAutoFit/>
          </a:bodyPr>
          <a:p>
            <a:r>
              <a:rPr lang="en-US" altLang="zh-CN" sz="2400" dirty="0">
                <a:latin typeface="+mj-lt"/>
                <a:ea typeface="SimSun" panose="02010600030101010101" pitchFamily="2" charset="-122"/>
              </a:rPr>
              <a:t>arxiv</a:t>
            </a:r>
            <a:r>
              <a:rPr lang="zh-CN" altLang="en-US" sz="2400" dirty="0">
                <a:latin typeface="+mj-lt"/>
                <a:ea typeface="SimSun" panose="02010600030101010101" pitchFamily="2" charset="-122"/>
              </a:rPr>
              <a:t>文章筛选</a:t>
            </a:r>
            <a:endParaRPr lang="zh-CN" altLang="en-US" sz="2400" dirty="0">
              <a:latin typeface="+mj-lt"/>
              <a:ea typeface="SimSun" panose="02010600030101010101" pitchFamily="2" charset="-122"/>
            </a:endParaRPr>
          </a:p>
        </p:txBody>
      </p:sp>
      <p:sp>
        <p:nvSpPr>
          <p:cNvPr id="4" name="Text Box 3"/>
          <p:cNvSpPr txBox="1"/>
          <p:nvPr/>
        </p:nvSpPr>
        <p:spPr>
          <a:xfrm>
            <a:off x="271145" y="556260"/>
            <a:ext cx="2818130" cy="5262245"/>
          </a:xfrm>
          <a:prstGeom prst="rect">
            <a:avLst/>
          </a:prstGeom>
          <a:noFill/>
        </p:spPr>
        <p:txBody>
          <a:bodyPr wrap="none" rtlCol="0">
            <a:spAutoFit/>
          </a:bodyPr>
          <a:p>
            <a:pPr marL="285750" indent="-285750" algn="l">
              <a:buFont typeface="Arial" panose="020B0604020202020204" pitchFamily="34" charset="0"/>
              <a:buChar char="•"/>
            </a:pPr>
            <a:r>
              <a:rPr lang="zh-CN" altLang="en-US" sz="1200">
                <a:ea typeface="SimSun" panose="02010600030101010101" pitchFamily="2" charset="-122"/>
              </a:rPr>
              <a:t>https://arxiv.org/pdf/2110.05471.pdf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https://arxiv.org/pdf/2110.05871.pdf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https://arxiv.org/pdf/2110.06036.pdf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https://arxiv.org/pdf/2110.02984.pdf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https://arxiv.org/pdf/2110.03844.pdf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https://arxiv.org/pdf/2110.02662.pdf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https://arxiv.org/pdf/2110.07063.pdf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https://arxiv.org/pdf/2110.07714.pdf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https://arxiv.org/pdf/2110.08069.pdf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https://arxiv.org/pdf/2110.08361.pdf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https://arxiv.org/pdf/2110.08696.pdf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https://arxiv.org/pdf/2110.09120.pdf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https://arxiv.org/pdf/2110.07102.pdf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https://arxiv.org/pdf/2110.04713.pdf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https://arxiv.org/pdf/2110.00045.pdf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https://arxiv.org/pdf/2110.00348.pdf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https://arxiv.org/pdf/2110.14604.pdf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https://arxiv.org/pdf/2111.01942.pdf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https://arxiv.org/pdf/2111.05767.pdf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https://arxiv.org/pdf/2111.02494.pdf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https://arxiv.org/pdf/2111.02043.pdf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https://arxiv.org/pdf/2111.05575.pdf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https://arxiv.org/pdf/2111.07532</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b="1">
                <a:ea typeface="SimSun" panose="02010600030101010101" pitchFamily="2" charset="-122"/>
              </a:rPr>
              <a:t>https://arxiv.org/pdf/2111.07710.pdf</a:t>
            </a:r>
            <a:endParaRPr lang="zh-CN" altLang="en-US" sz="1200" b="1">
              <a:ea typeface="SimSun" panose="02010600030101010101" pitchFamily="2" charset="-122"/>
            </a:endParaRPr>
          </a:p>
          <a:p>
            <a:pPr marL="285750" indent="-285750" algn="l">
              <a:buFont typeface="Arial" panose="020B0604020202020204" pitchFamily="34" charset="0"/>
              <a:buChar char="•"/>
            </a:pPr>
            <a:r>
              <a:rPr lang="en-US" altLang="zh-CN" sz="1200" b="1">
                <a:ea typeface="SimSun" panose="02010600030101010101" pitchFamily="2" charset="-122"/>
              </a:rPr>
              <a:t>PR</a:t>
            </a:r>
            <a:r>
              <a:rPr lang="zh-CN" altLang="en-US" sz="1200" b="1">
                <a:ea typeface="SimSun" panose="02010600030101010101" pitchFamily="2" charset="-122"/>
              </a:rPr>
              <a:t>B 104, 205113 (2021)</a:t>
            </a:r>
            <a:endParaRPr lang="zh-CN" altLang="en-US" sz="1200">
              <a:ea typeface="SimSun" panose="02010600030101010101" pitchFamily="2" charset="-122"/>
            </a:endParaRPr>
          </a:p>
          <a:p>
            <a:pPr marL="285750" indent="-285750" algn="l">
              <a:buFont typeface="Arial" panose="020B0604020202020204" pitchFamily="34" charset="0"/>
              <a:buChar char="•"/>
            </a:pPr>
            <a:r>
              <a:rPr lang="en-US" altLang="zh-CN" sz="1200">
                <a:ea typeface="SimSun" panose="02010600030101010101" pitchFamily="2" charset="-122"/>
              </a:rPr>
              <a:t>https://arxiv.org/pdf/2110.07914.pdf</a:t>
            </a:r>
            <a:endParaRPr lang="en-US" altLang="zh-CN"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到</a:t>
            </a:r>
            <a:r>
              <a:rPr lang="en-US" altLang="zh-CN" sz="1200">
                <a:ea typeface="SimSun" panose="02010600030101010101" pitchFamily="2" charset="-122"/>
              </a:rPr>
              <a:t>371</a:t>
            </a:r>
            <a:endParaRPr lang="en-US" altLang="zh-CN" sz="1200">
              <a:ea typeface="SimSun" panose="02010600030101010101" pitchFamily="2" charset="-122"/>
            </a:endParaRPr>
          </a:p>
        </p:txBody>
      </p:sp>
      <p:sp>
        <p:nvSpPr>
          <p:cNvPr id="2" name="Text Box 1"/>
          <p:cNvSpPr txBox="1"/>
          <p:nvPr/>
        </p:nvSpPr>
        <p:spPr>
          <a:xfrm>
            <a:off x="6026785" y="498475"/>
            <a:ext cx="1463675" cy="275590"/>
          </a:xfrm>
          <a:prstGeom prst="rect">
            <a:avLst/>
          </a:prstGeom>
          <a:noFill/>
        </p:spPr>
        <p:txBody>
          <a:bodyPr wrap="square" rtlCol="0">
            <a:spAutoFit/>
          </a:bodyPr>
          <a:p>
            <a:r>
              <a:rPr lang="en-US" sz="1200"/>
              <a:t>2021</a:t>
            </a:r>
            <a:r>
              <a:rPr lang="zh-CN" altLang="en-US" sz="1200">
                <a:ea typeface="SimSun" panose="02010600030101010101" pitchFamily="2" charset="-122"/>
              </a:rPr>
              <a:t>年</a:t>
            </a:r>
            <a:r>
              <a:rPr lang="en-US" altLang="zh-CN" sz="1200">
                <a:ea typeface="SimSun" panose="02010600030101010101" pitchFamily="2" charset="-122"/>
              </a:rPr>
              <a:t>10</a:t>
            </a:r>
            <a:r>
              <a:rPr lang="zh-CN" altLang="en-US" sz="1200">
                <a:ea typeface="SimSun" panose="02010600030101010101" pitchFamily="2" charset="-122"/>
              </a:rPr>
              <a:t>月</a:t>
            </a:r>
            <a:endParaRPr lang="zh-CN" altLang="en-US" sz="1200">
              <a:ea typeface="SimSun"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774467" y="176096"/>
            <a:ext cx="2011680" cy="460375"/>
          </a:xfrm>
          <a:prstGeom prst="rect">
            <a:avLst/>
          </a:prstGeom>
          <a:noFill/>
        </p:spPr>
        <p:txBody>
          <a:bodyPr wrap="none" rtlCol="0">
            <a:spAutoFit/>
          </a:bodyPr>
          <a:p>
            <a:r>
              <a:rPr lang="en-US" altLang="en-US" sz="2400" dirty="0">
                <a:latin typeface="+mj-lt"/>
                <a:ea typeface="SimSun" panose="02010600030101010101" pitchFamily="2" charset="-122"/>
              </a:rPr>
              <a:t>模型参数确定</a:t>
            </a:r>
            <a:endParaRPr lang="en-US" altLang="en-US" sz="2400" dirty="0">
              <a:latin typeface="+mj-lt"/>
              <a:ea typeface="SimSun" panose="02010600030101010101" pitchFamily="2" charset="-122"/>
            </a:endParaRPr>
          </a:p>
        </p:txBody>
      </p:sp>
      <p:sp>
        <p:nvSpPr>
          <p:cNvPr id="4" name="Text Box 3"/>
          <p:cNvSpPr txBox="1"/>
          <p:nvPr/>
        </p:nvSpPr>
        <p:spPr>
          <a:xfrm>
            <a:off x="175260" y="744855"/>
            <a:ext cx="9042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K</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D</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J</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alpha</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beta</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1857" y="131011"/>
            <a:ext cx="4619625" cy="460375"/>
          </a:xfrm>
          <a:prstGeom prst="rect">
            <a:avLst/>
          </a:prstGeom>
          <a:noFill/>
        </p:spPr>
        <p:txBody>
          <a:bodyPr wrap="none" rtlCol="0">
            <a:spAutoFit/>
          </a:bodyPr>
          <a:p>
            <a:r>
              <a:rPr lang="en-US" altLang="zh-CN" sz="2400" dirty="0">
                <a:latin typeface="+mj-lt"/>
                <a:ea typeface="SimSun" panose="02010600030101010101" pitchFamily="2" charset="-122"/>
              </a:rPr>
              <a:t>Au/Pu</a:t>
            </a:r>
            <a:r>
              <a:rPr lang="zh-CN" altLang="en-US" sz="2400" dirty="0">
                <a:latin typeface="+mj-lt"/>
                <a:ea typeface="SimSun" panose="02010600030101010101" pitchFamily="2" charset="-122"/>
              </a:rPr>
              <a:t>界面的纯自旋流二极管效应</a:t>
            </a:r>
            <a:endParaRPr lang="zh-CN" altLang="en-US" sz="2400" dirty="0">
              <a:latin typeface="+mj-lt"/>
              <a:ea typeface="SimSun" panose="02010600030101010101" pitchFamily="2" charset="-122"/>
            </a:endParaRPr>
          </a:p>
        </p:txBody>
      </p:sp>
      <p:sp>
        <p:nvSpPr>
          <p:cNvPr id="4" name="Text Box 3"/>
          <p:cNvSpPr txBox="1"/>
          <p:nvPr/>
        </p:nvSpPr>
        <p:spPr>
          <a:xfrm>
            <a:off x="53975" y="675640"/>
            <a:ext cx="7452360" cy="396938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两个材料界面处不同的电荷输运性质是现代二极管和寄存器技术的基础</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本文系统结构：Py/Au/Pt/Co，spin pumping可以从Py和Co中都独立地产生自旋流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本文发现：</a:t>
            </a:r>
            <a:r>
              <a:rPr lang="zh-CN" altLang="en-US" sz="1400">
                <a:solidFill>
                  <a:srgbClr val="FF0000"/>
                </a:solidFill>
                <a:ea typeface="SimSun" panose="02010600030101010101" pitchFamily="2" charset="-122"/>
              </a:rPr>
              <a:t>从</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的自旋流透射是</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效率的两倍，净电流为零</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spin pumping首次在FM-NM-FM异质结中被发现是一个</a:t>
            </a:r>
            <a:r>
              <a:rPr lang="en-US" altLang="zh-CN" sz="1400" b="1">
                <a:solidFill>
                  <a:srgbClr val="FF0000"/>
                </a:solidFill>
                <a:ea typeface="SimSun" panose="02010600030101010101" pitchFamily="2" charset="-122"/>
              </a:rPr>
              <a:t>非局域效应（？）</a:t>
            </a:r>
            <a:endParaRPr lang="en-US" altLang="zh-CN" sz="1400" b="1">
              <a:solidFill>
                <a:srgbClr val="FF0000"/>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pumping的机制首先被用散射矩阵理论[4]和时间推迟的层间交换耦合[5]解释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从</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中产生自旋流进入邻近</a:t>
            </a:r>
            <a:r>
              <a:rPr lang="en-US" altLang="zh-CN" sz="1400">
                <a:solidFill>
                  <a:schemeClr val="tx1"/>
                </a:solidFill>
                <a:ea typeface="SimSun" panose="02010600030101010101" pitchFamily="2" charset="-122"/>
              </a:rPr>
              <a:t>NM</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导致NM中</a:t>
            </a:r>
            <a:r>
              <a:rPr lang="zh-CN" altLang="en-US" sz="1400">
                <a:solidFill>
                  <a:schemeClr val="tx1"/>
                </a:solidFill>
                <a:ea typeface="SimSun" panose="02010600030101010101" pitchFamily="2" charset="-122"/>
              </a:rPr>
              <a:t>不平衡的自旋化学势，导致</a:t>
            </a:r>
            <a:r>
              <a:rPr lang="en-US" altLang="zh-CN" sz="1400">
                <a:solidFill>
                  <a:schemeClr val="tx1"/>
                </a:solidFill>
                <a:ea typeface="SimSun" panose="02010600030101010101" pitchFamily="2" charset="-122"/>
              </a:rPr>
              <a:t>FM/NM</a:t>
            </a:r>
            <a:r>
              <a:rPr lang="zh-CN" altLang="en-US" sz="1400">
                <a:solidFill>
                  <a:schemeClr val="tx1"/>
                </a:solidFill>
                <a:ea typeface="SimSun" panose="02010600030101010101" pitchFamily="2" charset="-122"/>
              </a:rPr>
              <a:t>界面处</a:t>
            </a:r>
            <a:r>
              <a:rPr lang="en-US" altLang="zh-CN" sz="1400">
                <a:solidFill>
                  <a:schemeClr val="tx1"/>
                </a:solidFill>
                <a:ea typeface="SimSun" panose="02010600030101010101" pitchFamily="2" charset="-122"/>
              </a:rPr>
              <a:t>自旋的积累，然后通过自旋扩散</a:t>
            </a:r>
            <a:r>
              <a:rPr lang="zh-CN" altLang="en-US" sz="1400">
                <a:solidFill>
                  <a:schemeClr val="tx1"/>
                </a:solidFill>
                <a:ea typeface="SimSun" panose="02010600030101010101" pitchFamily="2" charset="-122"/>
              </a:rPr>
              <a:t>进入</a:t>
            </a:r>
            <a:r>
              <a:rPr lang="en-US" altLang="zh-CN" sz="1400">
                <a:solidFill>
                  <a:schemeClr val="tx1"/>
                </a:solidFill>
                <a:ea typeface="SimSun" panose="02010600030101010101" pitchFamily="2" charset="-122"/>
              </a:rPr>
              <a:t>NM来输运</a:t>
            </a:r>
            <a:r>
              <a:rPr lang="en-US" altLang="en-US"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由</a:t>
            </a:r>
            <a:r>
              <a:rPr lang="zh-CN" altLang="en-US" sz="1400">
                <a:solidFill>
                  <a:srgbClr val="FF0000"/>
                </a:solidFill>
                <a:ea typeface="SimSun" panose="02010600030101010101" pitchFamily="2" charset="-122"/>
              </a:rPr>
              <a:t>自旋扩散理论</a:t>
            </a:r>
            <a:r>
              <a:rPr lang="zh-CN" altLang="en-US" sz="1400">
                <a:solidFill>
                  <a:schemeClr val="tx1"/>
                </a:solidFill>
                <a:ea typeface="SimSun" panose="02010600030101010101" pitchFamily="2" charset="-122"/>
              </a:rPr>
              <a:t>来描述</a:t>
            </a:r>
            <a:r>
              <a:rPr lang="en-US" altLang="en-US"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早期实验通过测量超薄FM层中磁阻尼的改变来反映不同FM-NM界面的spin pumping效率</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NM1是SOC较小的材料如Au，Cu，NM2的SOC较大，为Pd,Pt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自旋流二极管效应可以用正比于界面两侧材料自旋势的</a:t>
            </a:r>
            <a:r>
              <a:rPr lang="en-US" altLang="zh-CN" sz="1400">
                <a:solidFill>
                  <a:srgbClr val="FF0000"/>
                </a:solidFill>
                <a:ea typeface="SimSun" panose="02010600030101010101" pitchFamily="2" charset="-122"/>
              </a:rPr>
              <a:t>反射和透射自旋流</a:t>
            </a:r>
            <a:r>
              <a:rPr lang="en-US" altLang="zh-CN" sz="1400">
                <a:solidFill>
                  <a:schemeClr val="tx1"/>
                </a:solidFill>
                <a:ea typeface="SimSun" panose="02010600030101010101" pitchFamily="2" charset="-122"/>
              </a:rPr>
              <a:t>来解释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的自旋流公式，</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是铁磁体中平行于磁矩的</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单位矢量，系数</a:t>
            </a:r>
            <a:r>
              <a:rPr lang="en-US" altLang="zh-CN" sz="1400">
                <a:solidFill>
                  <a:schemeClr val="tx1"/>
                </a:solidFill>
                <a:ea typeface="SimSun" panose="02010600030101010101" pitchFamily="2" charset="-122"/>
              </a:rPr>
              <a:t>g</a:t>
            </a:r>
            <a:r>
              <a:rPr lang="zh-CN" altLang="en-US" sz="1400">
                <a:solidFill>
                  <a:schemeClr val="tx1"/>
                </a:solidFill>
                <a:ea typeface="SimSun" panose="02010600030101010101" pitchFamily="2" charset="-122"/>
              </a:rPr>
              <a:t>是约化</a:t>
            </a:r>
            <a:r>
              <a:rPr lang="en-US" altLang="zh-CN" sz="1400">
                <a:solidFill>
                  <a:schemeClr val="tx1"/>
                </a:solidFill>
                <a:ea typeface="SimSun" panose="02010600030101010101" pitchFamily="2" charset="-122"/>
              </a:rPr>
              <a:t>spin-mixing</a:t>
            </a:r>
            <a:r>
              <a:rPr lang="zh-CN" altLang="en-US" sz="1400">
                <a:solidFill>
                  <a:schemeClr val="tx1"/>
                </a:solidFill>
                <a:ea typeface="SimSun" panose="02010600030101010101" pitchFamily="2" charset="-122"/>
              </a:rPr>
              <a:t>电导，决定了</a:t>
            </a:r>
            <a:r>
              <a:rPr lang="en-US" altLang="zh-CN" sz="1400">
                <a:solidFill>
                  <a:schemeClr val="tx1"/>
                </a:solidFill>
                <a:ea typeface="SimSun" panose="02010600030101010101" pitchFamily="2" charset="-122"/>
              </a:rPr>
              <a:t>pump</a:t>
            </a:r>
            <a:r>
              <a:rPr lang="zh-CN" altLang="en-US" sz="1400">
                <a:solidFill>
                  <a:schemeClr val="tx1"/>
                </a:solidFill>
                <a:ea typeface="SimSun" panose="02010600030101010101" pitchFamily="2" charset="-122"/>
              </a:rPr>
              <a:t>效率</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自旋输运用磁</a:t>
            </a:r>
            <a:r>
              <a:rPr lang="en-US" altLang="zh-CN" sz="1400">
                <a:solidFill>
                  <a:schemeClr val="tx1"/>
                </a:solidFill>
                <a:ea typeface="SimSun" panose="02010600030101010101" pitchFamily="2" charset="-122"/>
              </a:rPr>
              <a:t>Gilbert</a:t>
            </a:r>
            <a:r>
              <a:rPr lang="zh-CN" altLang="en-US" sz="1400">
                <a:solidFill>
                  <a:schemeClr val="tx1"/>
                </a:solidFill>
                <a:ea typeface="SimSun" panose="02010600030101010101" pitchFamily="2" charset="-122"/>
              </a:rPr>
              <a:t>阻尼的改变来研究，探测方法是</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铁磁共振</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1"/>
          <p:nvPr/>
        </p:nvSpPr>
        <p:spPr>
          <a:xfrm>
            <a:off x="66040" y="83185"/>
            <a:ext cx="538480" cy="306705"/>
          </a:xfrm>
          <a:prstGeom prst="rect">
            <a:avLst/>
          </a:prstGeom>
          <a:noFill/>
        </p:spPr>
        <p:txBody>
          <a:bodyPr wrap="none" rtlCol="0">
            <a:spAutoFit/>
          </a:bodyPr>
          <a:p>
            <a:r>
              <a:rPr lang="zh-CN" altLang="en-US" sz="1400">
                <a:solidFill>
                  <a:srgbClr val="FF0000"/>
                </a:solidFill>
                <a:ea typeface="SimSun" panose="02010600030101010101" pitchFamily="2" charset="-122"/>
              </a:rPr>
              <a:t>实验</a:t>
            </a:r>
            <a:endParaRPr lang="zh-CN" altLang="en-US" sz="1400">
              <a:solidFill>
                <a:srgbClr val="FF0000"/>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1"/>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4" name="Text Box 3"/>
          <p:cNvSpPr txBox="1"/>
          <p:nvPr/>
        </p:nvSpPr>
        <p:spPr>
          <a:xfrm>
            <a:off x="53975" y="675640"/>
            <a:ext cx="7251700" cy="2245360"/>
          </a:xfrm>
          <a:prstGeom prst="rect">
            <a:avLst/>
          </a:prstGeom>
          <a:noFill/>
        </p:spPr>
        <p:txBody>
          <a:bodyPr wrap="square" rtlCol="0">
            <a:spAutoFit/>
          </a:bodyPr>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有限温度</a:t>
            </a:r>
            <a:r>
              <a:rPr lang="zh-CN" altLang="en-US" sz="1400">
                <a:solidFill>
                  <a:schemeClr val="tx1"/>
                </a:solidFill>
                <a:ea typeface="SimSun" panose="02010600030101010101" pitchFamily="2" charset="-122"/>
              </a:rPr>
              <a:t>下的微磁模拟研究表明，在没有杂质的系统中</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的运动不存在阀值</a:t>
            </a:r>
            <a:r>
              <a:rPr lang="en-US" altLang="zh-CN" sz="1400">
                <a:solidFill>
                  <a:schemeClr val="tx1"/>
                </a:solidFill>
                <a:ea typeface="SimSun" panose="02010600030101010101" pitchFamily="2" charset="-122"/>
              </a:rPr>
              <a:t>[13,14]</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但最近的实验发现，</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的运动有</a:t>
            </a:r>
            <a:r>
              <a:rPr lang="zh-CN" altLang="en-US" sz="1400">
                <a:ea typeface="SimSun" panose="02010600030101010101" pitchFamily="2" charset="-122"/>
                <a:sym typeface="+mn-ea"/>
              </a:rPr>
              <a:t>迁移势垒</a:t>
            </a:r>
            <a:r>
              <a:rPr lang="zh-CN" altLang="en-US" sz="1400">
                <a:solidFill>
                  <a:schemeClr val="tx1"/>
                </a:solidFill>
                <a:ea typeface="SimSun" panose="02010600030101010101" pitchFamily="2" charset="-122"/>
              </a:rPr>
              <a:t>，是个Arrhenius扩散</a:t>
            </a:r>
            <a:r>
              <a:rPr lang="en-US" altLang="zh-CN" sz="1400">
                <a:solidFill>
                  <a:schemeClr val="tx1"/>
                </a:solidFill>
                <a:ea typeface="SimSun" panose="02010600030101010101" pitchFamily="2" charset="-122"/>
              </a:rPr>
              <a:t>[17,23]</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后续推测此</a:t>
            </a:r>
            <a:r>
              <a:rPr lang="en-US" altLang="zh-CN" sz="1400">
                <a:solidFill>
                  <a:schemeClr val="tx1"/>
                </a:solidFill>
                <a:ea typeface="SimSun" panose="02010600030101010101" pitchFamily="2" charset="-122"/>
              </a:rPr>
              <a:t>pinning effect</a:t>
            </a:r>
            <a:r>
              <a:rPr lang="zh-CN" altLang="en-US" sz="1400">
                <a:solidFill>
                  <a:schemeClr val="tx1"/>
                </a:solidFill>
                <a:ea typeface="SimSun" panose="02010600030101010101" pitchFamily="2" charset="-122"/>
              </a:rPr>
              <a:t>是晶格缺陷导致的</a:t>
            </a:r>
            <a:r>
              <a:rPr lang="en-US" altLang="zh-CN" sz="1400">
                <a:solidFill>
                  <a:schemeClr val="tx1"/>
                </a:solidFill>
                <a:ea typeface="SimSun" panose="02010600030101010101" pitchFamily="2" charset="-122"/>
              </a:rPr>
              <a:t>[17,23,24]</a:t>
            </a:r>
            <a:r>
              <a:rPr lang="zh-CN" altLang="en-US" sz="1400">
                <a:solidFill>
                  <a:schemeClr val="tx1"/>
                </a:solidFill>
                <a:ea typeface="SimSun" panose="02010600030101010101" pitchFamily="2" charset="-122"/>
              </a:rPr>
              <a:t>，但微观动力学机制不明</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磁性材料中附着于晶格的自旋自然地感受到</a:t>
            </a:r>
            <a:r>
              <a:rPr lang="zh-CN" altLang="en-US" sz="1400">
                <a:solidFill>
                  <a:srgbClr val="FF0000"/>
                </a:solidFill>
                <a:ea typeface="SimSun" panose="02010600030101010101" pitchFamily="2" charset="-122"/>
              </a:rPr>
              <a:t>自旋</a:t>
            </a:r>
            <a:r>
              <a:rPr lang="en-US" altLang="zh-CN" sz="1400">
                <a:solidFill>
                  <a:srgbClr val="FF0000"/>
                </a:solidFill>
                <a:ea typeface="SimSun" panose="02010600030101010101" pitchFamily="2" charset="-122"/>
              </a:rPr>
              <a:t>-</a:t>
            </a:r>
            <a:r>
              <a:rPr lang="zh-CN" altLang="en-US" sz="1400">
                <a:solidFill>
                  <a:srgbClr val="FF0000"/>
                </a:solidFill>
                <a:ea typeface="SimSun" panose="02010600030101010101" pitchFamily="2" charset="-122"/>
              </a:rPr>
              <a:t>晶格耦合</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的磁结构伴随局域晶格扭曲场</a:t>
            </a:r>
            <a:r>
              <a:rPr lang="en-US" altLang="zh-CN" sz="1400">
                <a:solidFill>
                  <a:schemeClr val="tx1"/>
                </a:solidFill>
                <a:ea typeface="SimSun" panose="02010600030101010101" pitchFamily="2" charset="-122"/>
              </a:rPr>
              <a:t>(LLDF)</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对</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输运的影响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各向同性的超薄膜中的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的运动被当作布朗粒子，用随机</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方程描述</a:t>
            </a:r>
            <a:r>
              <a:rPr lang="en-US" altLang="zh-CN" sz="1400">
                <a:solidFill>
                  <a:schemeClr val="tx1"/>
                </a:solidFill>
                <a:ea typeface="SimSun" panose="02010600030101010101" pitchFamily="2" charset="-122"/>
              </a:rPr>
              <a:t>[13,20,31]</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本文使用自旋</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晶格动力学模拟</a:t>
            </a: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来研究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：无杂质的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系统被当作</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个有自旋和晶格自由度的相互作用的原子</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1"/>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1"/>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1"/>
          </p:cNvPicPr>
          <p:nvPr/>
        </p:nvPicPr>
        <p:blipFill>
          <a:blip r:embed="rId4"/>
          <a:srcRect/>
          <a:stretch>
            <a:fillRect/>
          </a:stretch>
        </p:blipFill>
        <p:spPr>
          <a:xfrm>
            <a:off x="4754880" y="2921000"/>
            <a:ext cx="2402205" cy="728980"/>
          </a:xfrm>
          <a:prstGeom prst="rect">
            <a:avLst/>
          </a:prstGeom>
        </p:spPr>
      </p:pic>
      <p:sp>
        <p:nvSpPr>
          <p:cNvPr id="10" name="Text Box 9"/>
          <p:cNvSpPr txBox="1"/>
          <p:nvPr/>
        </p:nvSpPr>
        <p:spPr>
          <a:xfrm>
            <a:off x="2733675" y="3343275"/>
            <a:ext cx="1624965" cy="306705"/>
          </a:xfrm>
          <a:prstGeom prst="rect">
            <a:avLst/>
          </a:prstGeom>
          <a:noFill/>
        </p:spPr>
        <p:txBody>
          <a:bodyPr wrap="none" rtlCol="0">
            <a:spAutoFit/>
          </a:bodyPr>
          <a:p>
            <a:r>
              <a:rPr lang="zh-CN" altLang="en-US" sz="1400">
                <a:ea typeface="SimSun" panose="02010600030101010101" pitchFamily="2" charset="-122"/>
              </a:rPr>
              <a:t>原子质量</a:t>
            </a:r>
            <a:r>
              <a:rPr lang="en-US" altLang="zh-CN" sz="1400">
                <a:ea typeface="SimSun" panose="02010600030101010101" pitchFamily="2" charset="-122"/>
              </a:rPr>
              <a:t>m</a:t>
            </a:r>
            <a:r>
              <a:rPr lang="zh-CN" altLang="en-US" sz="1400">
                <a:ea typeface="SimSun" panose="02010600030101010101" pitchFamily="2" charset="-122"/>
              </a:rPr>
              <a:t>，位置</a:t>
            </a:r>
            <a:r>
              <a:rPr lang="en-US" altLang="zh-CN" sz="1400">
                <a:ea typeface="SimSun" panose="02010600030101010101" pitchFamily="2" charset="-122"/>
              </a:rPr>
              <a:t>r</a:t>
            </a:r>
            <a:endParaRPr lang="en-US" altLang="zh-CN" sz="1400">
              <a:ea typeface="SimSun" panose="02010600030101010101" pitchFamily="2" charset="-122"/>
            </a:endParaRPr>
          </a:p>
        </p:txBody>
      </p:sp>
      <p:sp>
        <p:nvSpPr>
          <p:cNvPr id="11" name="Text Box 10"/>
          <p:cNvSpPr txBox="1"/>
          <p:nvPr/>
        </p:nvSpPr>
        <p:spPr>
          <a:xfrm>
            <a:off x="6085840" y="3227705"/>
            <a:ext cx="963295" cy="306705"/>
          </a:xfrm>
          <a:prstGeom prst="rect">
            <a:avLst/>
          </a:prstGeom>
          <a:noFill/>
        </p:spPr>
        <p:txBody>
          <a:bodyPr wrap="none" rtlCol="0">
            <a:spAutoFit/>
          </a:bodyPr>
          <a:p>
            <a:r>
              <a:rPr lang="zh-CN" altLang="en-US" sz="1400">
                <a:ea typeface="SimSun" panose="02010600030101010101" pitchFamily="2" charset="-122"/>
              </a:rPr>
              <a:t>原子自旋</a:t>
            </a:r>
            <a:r>
              <a:rPr lang="en-US" altLang="zh-CN" sz="1400">
                <a:ea typeface="SimSun" panose="02010600030101010101" pitchFamily="2" charset="-122"/>
              </a:rPr>
              <a:t>s</a:t>
            </a:r>
            <a:endParaRPr lang="en-US" altLang="zh-CN" sz="1400">
              <a:ea typeface="SimSun" panose="02010600030101010101" pitchFamily="2" charset="-122"/>
            </a:endParaRPr>
          </a:p>
        </p:txBody>
      </p:sp>
      <p:sp>
        <p:nvSpPr>
          <p:cNvPr id="12" name="Text Box 11"/>
          <p:cNvSpPr txBox="1"/>
          <p:nvPr/>
        </p:nvSpPr>
        <p:spPr>
          <a:xfrm>
            <a:off x="376555" y="3181985"/>
            <a:ext cx="1960880" cy="306705"/>
          </a:xfrm>
          <a:prstGeom prst="rect">
            <a:avLst/>
          </a:prstGeom>
          <a:noFill/>
        </p:spPr>
        <p:txBody>
          <a:bodyPr wrap="none" rtlCol="0">
            <a:spAutoFit/>
          </a:bodyPr>
          <a:p>
            <a:r>
              <a:rPr lang="zh-CN" sz="1400">
                <a:ea typeface="SimSun" panose="02010600030101010101" pitchFamily="2" charset="-122"/>
              </a:rPr>
              <a:t>自旋与晶格自然地耦合</a:t>
            </a:r>
            <a:endParaRPr lang="zh-CN" sz="1400">
              <a:ea typeface="SimSun" panose="02010600030101010101" pitchFamily="2" charset="-122"/>
            </a:endParaRPr>
          </a:p>
        </p:txBody>
      </p:sp>
      <p:pic>
        <p:nvPicPr>
          <p:cNvPr id="13" name="Picture 12" descr="/home/ligy/Pictures/1.png1"/>
          <p:cNvPicPr>
            <a:picLocks noChangeAspect="1"/>
          </p:cNvPicPr>
          <p:nvPr/>
        </p:nvPicPr>
        <p:blipFill>
          <a:blip r:embed="rId5"/>
          <a:srcRect/>
          <a:stretch>
            <a:fillRect/>
          </a:stretch>
        </p:blipFill>
        <p:spPr>
          <a:xfrm>
            <a:off x="3752215" y="3626485"/>
            <a:ext cx="1345565" cy="250825"/>
          </a:xfrm>
          <a:prstGeom prst="rect">
            <a:avLst/>
          </a:prstGeom>
        </p:spPr>
      </p:pic>
      <p:sp>
        <p:nvSpPr>
          <p:cNvPr id="15" name="Text Box 14"/>
          <p:cNvSpPr txBox="1"/>
          <p:nvPr/>
        </p:nvSpPr>
        <p:spPr>
          <a:xfrm>
            <a:off x="66040" y="3598545"/>
            <a:ext cx="3580130"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LLDF</a:t>
            </a:r>
            <a:r>
              <a:rPr lang="zh-CN" altLang="en-US" sz="1400">
                <a:ea typeface="SimSun" panose="02010600030101010101" pitchFamily="2" charset="-122"/>
              </a:rPr>
              <a:t>定义为晶格对原晶格位置的偏离：</a:t>
            </a:r>
            <a:endParaRPr lang="zh-CN" altLang="en-US" sz="1400">
              <a:ea typeface="SimSun" panose="02010600030101010101" pitchFamily="2" charset="-122"/>
            </a:endParaRPr>
          </a:p>
        </p:txBody>
      </p:sp>
      <p:pic>
        <p:nvPicPr>
          <p:cNvPr id="16" name="Picture 15" descr="1"/>
          <p:cNvPicPr>
            <a:picLocks noChangeAspect="1"/>
          </p:cNvPicPr>
          <p:nvPr/>
        </p:nvPicPr>
        <p:blipFill>
          <a:blip r:embed="rId6"/>
          <a:stretch>
            <a:fillRect/>
          </a:stretch>
        </p:blipFill>
        <p:spPr>
          <a:xfrm>
            <a:off x="376555" y="3877310"/>
            <a:ext cx="2958465" cy="1520825"/>
          </a:xfrm>
          <a:prstGeom prst="rect">
            <a:avLst/>
          </a:prstGeom>
        </p:spPr>
      </p:pic>
      <p:sp>
        <p:nvSpPr>
          <p:cNvPr id="17" name="Text Box 16"/>
          <p:cNvSpPr txBox="1"/>
          <p:nvPr/>
        </p:nvSpPr>
        <p:spPr>
          <a:xfrm>
            <a:off x="3426460" y="3905250"/>
            <a:ext cx="3984625" cy="1383665"/>
          </a:xfrm>
          <a:prstGeom prst="rect">
            <a:avLst/>
          </a:prstGeom>
          <a:noFill/>
        </p:spPr>
        <p:txBody>
          <a:bodyPr wrap="square" rtlCol="0">
            <a:spAutoFit/>
          </a:bodyPr>
          <a:p>
            <a:pPr marL="171450" indent="-171450">
              <a:buFont typeface="Arial" panose="020B0604020202020204" pitchFamily="34" charset="0"/>
              <a:buChar char="•"/>
            </a:pPr>
            <a:r>
              <a:rPr lang="zh-CN" altLang="en-US" sz="1200">
                <a:ea typeface="SimSun" panose="02010600030101010101" pitchFamily="2" charset="-122"/>
              </a:rPr>
              <a:t>参考系</a:t>
            </a:r>
            <a:r>
              <a:rPr lang="en-US" altLang="zh-CN" sz="1200">
                <a:ea typeface="SimSun" panose="02010600030101010101" pitchFamily="2" charset="-122"/>
              </a:rPr>
              <a:t>Hs</a:t>
            </a:r>
            <a:r>
              <a:rPr lang="en-US" altLang="en-US" sz="1200">
                <a:ea typeface="SimSun" panose="02010600030101010101" pitchFamily="2" charset="-122"/>
              </a:rPr>
              <a:t> (</a:t>
            </a:r>
            <a:r>
              <a:rPr lang="zh-CN" altLang="en-US" sz="1200">
                <a:ea typeface="SimSun" panose="02010600030101010101" pitchFamily="2" charset="-122"/>
              </a:rPr>
              <a:t>无</a:t>
            </a:r>
            <a:r>
              <a:rPr lang="en-US" altLang="zh-CN" sz="1200">
                <a:ea typeface="SimSun" panose="02010600030101010101" pitchFamily="2" charset="-122"/>
              </a:rPr>
              <a:t>SL</a:t>
            </a:r>
            <a:r>
              <a:rPr lang="en-US" altLang="en-US" sz="1200">
                <a:ea typeface="SimSun" panose="02010600030101010101" pitchFamily="2" charset="-122"/>
              </a:rPr>
              <a:t>C)</a:t>
            </a:r>
            <a:r>
              <a:rPr lang="zh-CN" altLang="en-US" sz="1200">
                <a:ea typeface="SimSun" panose="02010600030101010101" pitchFamily="2" charset="-122"/>
              </a:rPr>
              <a:t>，扩散系统正比温度，与微磁模拟结果一致</a:t>
            </a:r>
            <a:r>
              <a:rPr lang="en-US" altLang="zh-CN" sz="1200">
                <a:ea typeface="SimSun" panose="02010600030101010101" pitchFamily="2" charset="-122"/>
              </a:rPr>
              <a:t>[14]</a:t>
            </a:r>
            <a:endParaRPr lang="zh-CN" altLang="en-US" sz="1200">
              <a:ea typeface="SimSun" panose="02010600030101010101" pitchFamily="2" charset="-122"/>
            </a:endParaRPr>
          </a:p>
          <a:p>
            <a:pPr marL="171450" indent="-171450">
              <a:buFont typeface="Arial" panose="020B0604020202020204" pitchFamily="34" charset="0"/>
              <a:buChar char="•"/>
            </a:pPr>
            <a:r>
              <a:rPr lang="zh-CN" altLang="en-US" sz="1200">
                <a:ea typeface="SimSun" panose="02010600030101010101" pitchFamily="2" charset="-122"/>
              </a:rPr>
              <a:t>有</a:t>
            </a:r>
            <a:r>
              <a:rPr lang="en-US" altLang="zh-CN" sz="1200">
                <a:ea typeface="SimSun" panose="02010600030101010101" pitchFamily="2" charset="-122"/>
              </a:rPr>
              <a:t>SLC</a:t>
            </a:r>
            <a:r>
              <a:rPr lang="zh-CN" altLang="en-US" sz="1200">
                <a:ea typeface="SimSun" panose="02010600030101010101" pitchFamily="2" charset="-122"/>
              </a:rPr>
              <a:t>时，在</a:t>
            </a:r>
            <a:r>
              <a:rPr lang="en-US" altLang="zh-CN" sz="1200">
                <a:ea typeface="SimSun" panose="02010600030101010101" pitchFamily="2" charset="-122"/>
              </a:rPr>
              <a:t>T&lt;0.02</a:t>
            </a:r>
            <a:r>
              <a:rPr lang="zh-CN" altLang="en-US" sz="1200">
                <a:ea typeface="SimSun" panose="02010600030101010101" pitchFamily="2" charset="-122"/>
              </a:rPr>
              <a:t>时符合典型的Arrhenius行为，与实验一致</a:t>
            </a:r>
            <a:r>
              <a:rPr lang="en-US" altLang="zh-CN" sz="1200">
                <a:ea typeface="SimSun" panose="02010600030101010101" pitchFamily="2" charset="-122"/>
              </a:rPr>
              <a:t>[</a:t>
            </a:r>
            <a:r>
              <a:rPr lang="en-US" altLang="en-US" sz="1200">
                <a:ea typeface="SimSun" panose="02010600030101010101" pitchFamily="2" charset="-122"/>
              </a:rPr>
              <a:t>17,23]</a:t>
            </a:r>
            <a:r>
              <a:rPr lang="zh-CN" altLang="en-US" sz="1200">
                <a:ea typeface="SimSun" panose="02010600030101010101" pitchFamily="2" charset="-122"/>
              </a:rPr>
              <a:t>，与微磁模拟一致</a:t>
            </a:r>
            <a:r>
              <a:rPr lang="en-US" altLang="zh-CN" sz="1200">
                <a:ea typeface="SimSun" panose="02010600030101010101" pitchFamily="2" charset="-122"/>
              </a:rPr>
              <a:t>[14]</a:t>
            </a:r>
            <a:endParaRPr lang="en-US" altLang="zh-CN" sz="1200">
              <a:ea typeface="SimSun" panose="02010600030101010101" pitchFamily="2" charset="-122"/>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rPr>
              <a:t>低温下</a:t>
            </a:r>
            <a:r>
              <a:rPr lang="en-US" altLang="zh-CN" sz="1200">
                <a:solidFill>
                  <a:srgbClr val="FF0000"/>
                </a:solidFill>
                <a:ea typeface="SimSun" panose="02010600030101010101" pitchFamily="2" charset="-122"/>
              </a:rPr>
              <a:t>sk</a:t>
            </a:r>
            <a:r>
              <a:rPr lang="zh-CN" altLang="en-US" sz="1200">
                <a:solidFill>
                  <a:srgbClr val="FF0000"/>
                </a:solidFill>
                <a:ea typeface="SimSun" panose="02010600030101010101" pitchFamily="2" charset="-122"/>
              </a:rPr>
              <a:t>运动遵循</a:t>
            </a:r>
            <a:r>
              <a:rPr lang="zh-CN" altLang="en-US" sz="1200">
                <a:solidFill>
                  <a:srgbClr val="FF0000"/>
                </a:solidFill>
                <a:ea typeface="SimSun" panose="02010600030101010101" pitchFamily="2" charset="-122"/>
                <a:sym typeface="+mn-ea"/>
              </a:rPr>
              <a:t>Arrhenius定律，高温下</a:t>
            </a:r>
            <a:r>
              <a:rPr lang="en-US" altLang="zh-CN" sz="1200">
                <a:solidFill>
                  <a:srgbClr val="FF0000"/>
                </a:solidFill>
                <a:ea typeface="SimSun" panose="02010600030101010101" pitchFamily="2" charset="-122"/>
                <a:sym typeface="+mn-ea"/>
              </a:rPr>
              <a:t>LLDF</a:t>
            </a:r>
            <a:r>
              <a:rPr lang="zh-CN" altLang="en-US" sz="1200">
                <a:solidFill>
                  <a:srgbClr val="FF0000"/>
                </a:solidFill>
                <a:ea typeface="SimSun" panose="02010600030101010101" pitchFamily="2" charset="-122"/>
                <a:sym typeface="+mn-ea"/>
              </a:rPr>
              <a:t>可忽略</a:t>
            </a:r>
            <a:endParaRPr lang="zh-CN" altLang="en-US" sz="1200">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低温</a:t>
            </a:r>
            <a:r>
              <a:rPr lang="zh-CN" altLang="en-US" sz="1200">
                <a:ea typeface="SimSun" panose="02010600030101010101" pitchFamily="2" charset="-122"/>
                <a:sym typeface="+mn-ea"/>
              </a:rPr>
              <a:t>下无外力施加情况下，</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的扩散存在迁移势垒</a:t>
            </a:r>
            <a:endParaRPr lang="zh-CN" altLang="en-US" sz="1200">
              <a:solidFill>
                <a:srgbClr val="FF0000"/>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升高温度</a:t>
            </a:r>
            <a:r>
              <a:rPr lang="zh-CN" altLang="en-US" sz="1200">
                <a:solidFill>
                  <a:schemeClr val="tx1"/>
                </a:solidFill>
                <a:ea typeface="SimSun" panose="02010600030101010101" pitchFamily="2" charset="-122"/>
                <a:sym typeface="+mn-ea"/>
              </a:rPr>
              <a:t>可以</a:t>
            </a:r>
            <a:r>
              <a:rPr lang="zh-CN" altLang="en-US" sz="1200">
                <a:solidFill>
                  <a:srgbClr val="FF0000"/>
                </a:solidFill>
                <a:ea typeface="SimSun" panose="02010600030101010101" pitchFamily="2" charset="-122"/>
                <a:sym typeface="+mn-ea"/>
              </a:rPr>
              <a:t>消除</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的迁移势垒</a:t>
            </a:r>
            <a:endParaRPr lang="zh-CN" altLang="en-US" sz="1200">
              <a:solidFill>
                <a:srgbClr val="FF0000"/>
              </a:solidFill>
              <a:ea typeface="SimSun" panose="02010600030101010101" pitchFamily="2" charset="-122"/>
              <a:sym typeface="+mn-ea"/>
            </a:endParaRPr>
          </a:p>
        </p:txBody>
      </p:sp>
      <p:sp>
        <p:nvSpPr>
          <p:cNvPr id="18" name="Text Box 17"/>
          <p:cNvSpPr txBox="1"/>
          <p:nvPr/>
        </p:nvSpPr>
        <p:spPr>
          <a:xfrm>
            <a:off x="53975" y="5349240"/>
            <a:ext cx="2852420" cy="306705"/>
          </a:xfrm>
          <a:prstGeom prst="rect">
            <a:avLst/>
          </a:prstGeom>
          <a:noFill/>
        </p:spPr>
        <p:txBody>
          <a:bodyPr wrap="none" rtlCol="0">
            <a:spAutoFit/>
          </a:bodyPr>
          <a:p>
            <a:r>
              <a:rPr lang="zh-CN" sz="1400" b="1">
                <a:solidFill>
                  <a:srgbClr val="FF0000"/>
                </a:solidFill>
                <a:ea typeface="SimSun" panose="02010600030101010101" pitchFamily="2" charset="-122"/>
              </a:rPr>
              <a:t>无外加力</a:t>
            </a:r>
            <a:r>
              <a:rPr lang="zh-CN" sz="1400">
                <a:ea typeface="SimSun" panose="02010600030101010101" pitchFamily="2" charset="-122"/>
              </a:rPr>
              <a:t>，无杂质的自由布朗运动</a:t>
            </a:r>
            <a:endParaRPr lang="zh-CN" sz="1400">
              <a:ea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16" name="Picture 15" descr="/home/ligy/Pictures/1.png1"/>
          <p:cNvPicPr>
            <a:picLocks noChangeAspect="1"/>
          </p:cNvPicPr>
          <p:nvPr/>
        </p:nvPicPr>
        <p:blipFill>
          <a:blip r:embed="rId1"/>
          <a:srcRect/>
          <a:stretch>
            <a:fillRect/>
          </a:stretch>
        </p:blipFill>
        <p:spPr>
          <a:xfrm>
            <a:off x="281623" y="605155"/>
            <a:ext cx="2769870" cy="1520825"/>
          </a:xfrm>
          <a:prstGeom prst="rect">
            <a:avLst/>
          </a:prstGeom>
        </p:spPr>
      </p:pic>
      <p:sp>
        <p:nvSpPr>
          <p:cNvPr id="17" name="Text Box 16"/>
          <p:cNvSpPr txBox="1"/>
          <p:nvPr/>
        </p:nvSpPr>
        <p:spPr>
          <a:xfrm>
            <a:off x="3241040" y="864235"/>
            <a:ext cx="3984625" cy="645160"/>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升高温度可以消除外加驱动下</a:t>
            </a:r>
            <a:r>
              <a:rPr lang="en-US" altLang="zh-CN" sz="1200">
                <a:solidFill>
                  <a:schemeClr val="tx1"/>
                </a:solidFill>
                <a:ea typeface="SimSun" panose="02010600030101010101" pitchFamily="2" charset="-122"/>
                <a:sym typeface="+mn-ea"/>
              </a:rPr>
              <a:t>sk</a:t>
            </a:r>
            <a:r>
              <a:rPr lang="zh-CN" altLang="en-US" sz="1200">
                <a:solidFill>
                  <a:schemeClr val="tx1"/>
                </a:solidFill>
                <a:ea typeface="SimSun" panose="02010600030101010101" pitchFamily="2" charset="-122"/>
                <a:sym typeface="+mn-ea"/>
              </a:rPr>
              <a:t>的迁移势垒</a:t>
            </a:r>
            <a:endParaRPr lang="zh-CN" altLang="en-US" sz="1200">
              <a:solidFill>
                <a:schemeClr val="tx1"/>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自由扩散与外力下的定向扩散的物理图像与金属中溶质扩散相同</a:t>
            </a:r>
            <a:endParaRPr lang="zh-CN" altLang="en-US" sz="1200">
              <a:solidFill>
                <a:schemeClr val="tx1"/>
              </a:solidFill>
              <a:ea typeface="SimSun" panose="02010600030101010101" pitchFamily="2" charset="-122"/>
              <a:sym typeface="+mn-ea"/>
            </a:endParaRPr>
          </a:p>
        </p:txBody>
      </p:sp>
      <p:sp>
        <p:nvSpPr>
          <p:cNvPr id="18" name="Text Box 17"/>
          <p:cNvSpPr txBox="1"/>
          <p:nvPr/>
        </p:nvSpPr>
        <p:spPr>
          <a:xfrm>
            <a:off x="1640840" y="472440"/>
            <a:ext cx="1253490" cy="306705"/>
          </a:xfrm>
          <a:prstGeom prst="rect">
            <a:avLst/>
          </a:prstGeom>
          <a:noFill/>
        </p:spPr>
        <p:txBody>
          <a:bodyPr wrap="none" rtlCol="0">
            <a:spAutoFit/>
          </a:bodyPr>
          <a:p>
            <a:r>
              <a:rPr lang="zh-CN" sz="1400" b="1">
                <a:solidFill>
                  <a:srgbClr val="FF0000"/>
                </a:solidFill>
                <a:ea typeface="SimSun" panose="02010600030101010101" pitchFamily="2" charset="-122"/>
              </a:rPr>
              <a:t>施加磁场梯度</a:t>
            </a:r>
            <a:endParaRPr lang="zh-CN" sz="1400">
              <a:ea typeface="SimSun" panose="02010600030101010101" pitchFamily="2" charset="-122"/>
            </a:endParaRPr>
          </a:p>
        </p:txBody>
      </p:sp>
      <p:sp>
        <p:nvSpPr>
          <p:cNvPr id="6" name="Text Box 5"/>
          <p:cNvSpPr txBox="1"/>
          <p:nvPr/>
        </p:nvSpPr>
        <p:spPr>
          <a:xfrm>
            <a:off x="66040" y="2084070"/>
            <a:ext cx="7274560" cy="521970"/>
          </a:xfrm>
          <a:prstGeom prst="rect">
            <a:avLst/>
          </a:prstGeom>
          <a:noFill/>
        </p:spPr>
        <p:txBody>
          <a:bodyPr wrap="none" rtlCol="0">
            <a:spAutoFit/>
          </a:bodyPr>
          <a:p>
            <a:pPr marL="285750" indent="-285750">
              <a:buFont typeface="Arial" panose="020B0604020202020204" pitchFamily="34" charset="0"/>
              <a:buChar char="•"/>
            </a:pPr>
            <a:r>
              <a:rPr lang="zh-CN" sz="1400" b="1">
                <a:solidFill>
                  <a:srgbClr val="FF0000"/>
                </a:solidFill>
                <a:ea typeface="SimSun" panose="02010600030101010101" pitchFamily="2" charset="-122"/>
              </a:rPr>
              <a:t>人为设定一个</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，移动此</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来通过</a:t>
            </a:r>
            <a:r>
              <a:rPr lang="en-US" altLang="zh-CN" sz="1400" b="1">
                <a:solidFill>
                  <a:srgbClr val="FF0000"/>
                </a:solidFill>
                <a:ea typeface="SimSun" panose="02010600030101010101" pitchFamily="2" charset="-122"/>
              </a:rPr>
              <a:t>SLC</a:t>
            </a:r>
            <a:r>
              <a:rPr lang="zh-CN" altLang="en-US" sz="1400" b="1">
                <a:solidFill>
                  <a:srgbClr val="FF0000"/>
                </a:solidFill>
                <a:ea typeface="SimSun" panose="02010600030101010101" pitchFamily="2" charset="-122"/>
              </a:rPr>
              <a:t>牵引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sk</a:t>
            </a:r>
            <a:r>
              <a:rPr lang="zh-CN" altLang="en-US" sz="1400">
                <a:ea typeface="SimSun" panose="02010600030101010101" pitchFamily="2" charset="-122"/>
              </a:rPr>
              <a:t>运动时有回旋，当</a:t>
            </a:r>
            <a:r>
              <a:rPr lang="en-US" altLang="zh-CN" sz="1400">
                <a:ea typeface="SimSun" panose="02010600030101010101" pitchFamily="2" charset="-122"/>
              </a:rPr>
              <a:t>LLDF</a:t>
            </a:r>
            <a:r>
              <a:rPr lang="zh-CN" altLang="en-US" sz="1400">
                <a:ea typeface="SimSun" panose="02010600030101010101" pitchFamily="2" charset="-122"/>
              </a:rPr>
              <a:t>停止时，</a:t>
            </a:r>
            <a:r>
              <a:rPr lang="en-US" altLang="zh-CN" sz="1400">
                <a:ea typeface="SimSun" panose="02010600030101010101" pitchFamily="2" charset="-122"/>
              </a:rPr>
              <a:t>sk</a:t>
            </a:r>
            <a:r>
              <a:rPr lang="zh-CN" altLang="en-US" sz="1400">
                <a:ea typeface="SimSun" panose="02010600030101010101" pitchFamily="2" charset="-122"/>
              </a:rPr>
              <a:t>会绕</a:t>
            </a:r>
            <a:r>
              <a:rPr lang="en-US" altLang="zh-CN" sz="1400">
                <a:ea typeface="SimSun" panose="02010600030101010101" pitchFamily="2" charset="-122"/>
              </a:rPr>
              <a:t>LLDF</a:t>
            </a:r>
            <a:r>
              <a:rPr lang="zh-CN" altLang="en-US" sz="1400">
                <a:ea typeface="SimSun" panose="02010600030101010101" pitchFamily="2" charset="-122"/>
              </a:rPr>
              <a:t>旋转直到能量耗尽，停到</a:t>
            </a:r>
            <a:r>
              <a:rPr lang="en-US" altLang="zh-CN" sz="1400">
                <a:ea typeface="SimSun" panose="02010600030101010101" pitchFamily="2" charset="-122"/>
              </a:rPr>
              <a:t>LLDF</a:t>
            </a:r>
            <a:r>
              <a:rPr lang="zh-CN" altLang="en-US" sz="1400">
                <a:ea typeface="SimSun" panose="02010600030101010101" pitchFamily="2" charset="-122"/>
              </a:rPr>
              <a:t>附近</a:t>
            </a:r>
            <a:endParaRPr lang="zh-CN" altLang="en-US" sz="1400">
              <a:ea typeface="SimSun" panose="02010600030101010101" pitchFamily="2" charset="-122"/>
            </a:endParaRPr>
          </a:p>
        </p:txBody>
      </p:sp>
      <p:sp>
        <p:nvSpPr>
          <p:cNvPr id="19" name="Text Box 18"/>
          <p:cNvSpPr txBox="1"/>
          <p:nvPr/>
        </p:nvSpPr>
        <p:spPr>
          <a:xfrm>
            <a:off x="147320" y="4377690"/>
            <a:ext cx="1871980" cy="1045210"/>
          </a:xfrm>
          <a:prstGeom prst="rect">
            <a:avLst/>
          </a:prstGeom>
          <a:noFill/>
        </p:spPr>
        <p:txBody>
          <a:bodyPr wrap="none" rtlCol="0" anchor="t">
            <a:spAutoFit/>
          </a:bodyPr>
          <a:p>
            <a:pPr marL="285750" indent="-285750">
              <a:buFont typeface="Arial" panose="020B0604020202020204" pitchFamily="34" charset="0"/>
              <a:buChar char="•"/>
            </a:pPr>
            <a:r>
              <a:rPr lang="zh-CN" sz="1400">
                <a:ea typeface="SimSun" panose="02010600030101010101" pitchFamily="2" charset="-122"/>
                <a:sym typeface="+mn-ea"/>
              </a:rPr>
              <a:t>驱动</a:t>
            </a:r>
            <a:r>
              <a:rPr lang="en-US" altLang="zh-CN" sz="1400">
                <a:ea typeface="SimSun" panose="02010600030101010101" pitchFamily="2" charset="-122"/>
                <a:sym typeface="+mn-ea"/>
              </a:rPr>
              <a:t>sk</a:t>
            </a:r>
            <a:r>
              <a:rPr lang="zh-CN" altLang="en-US" sz="1400">
                <a:ea typeface="SimSun" panose="02010600030101010101" pitchFamily="2" charset="-122"/>
                <a:sym typeface="+mn-ea"/>
              </a:rPr>
              <a:t>的方法：</a:t>
            </a:r>
            <a:r>
              <a:rPr lang="zh-CN" altLang="en-US" sz="1400" b="1">
                <a:solidFill>
                  <a:srgbClr val="FF0000"/>
                </a:solidFill>
                <a:ea typeface="SimSun" panose="02010600030101010101" pitchFamily="2" charset="-122"/>
                <a:sym typeface="+mn-ea"/>
              </a:rPr>
              <a:t>？</a:t>
            </a:r>
            <a:endParaRPr lang="zh-CN" altLang="en-US" sz="1400" b="1">
              <a:solidFill>
                <a:srgbClr val="FF0000"/>
              </a:solidFill>
              <a:ea typeface="SimSun" panose="02010600030101010101" pitchFamily="2" charset="-122"/>
              <a:sym typeface="+mn-ea"/>
            </a:endParaRPr>
          </a:p>
          <a:p>
            <a:pPr lvl="0" indent="0">
              <a:buFont typeface="Arial" panose="020B0604020202020204" pitchFamily="34" charset="0"/>
              <a:buNone/>
            </a:pPr>
            <a:r>
              <a:rPr lang="en-US" sz="1200"/>
              <a:t>1. </a:t>
            </a:r>
            <a:r>
              <a:rPr lang="zh-CN" altLang="en-US" sz="1200">
                <a:ea typeface="SimSun" panose="02010600030101010101" pitchFamily="2" charset="-122"/>
              </a:rPr>
              <a:t>电流</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2. </a:t>
            </a:r>
            <a:r>
              <a:rPr lang="zh-CN" altLang="en-US" sz="1200">
                <a:ea typeface="SimSun" panose="02010600030101010101" pitchFamily="2" charset="-122"/>
              </a:rPr>
              <a:t>磁场梯度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3. </a:t>
            </a:r>
            <a:r>
              <a:rPr lang="zh-CN" altLang="en-US" sz="1200">
                <a:ea typeface="SimSun" panose="02010600030101010101" pitchFamily="2" charset="-122"/>
              </a:rPr>
              <a:t>温度梯度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4. </a:t>
            </a:r>
            <a:r>
              <a:rPr lang="en-US" altLang="en-US" sz="1200">
                <a:ea typeface="SimSun" panose="02010600030101010101" pitchFamily="2" charset="-122"/>
              </a:rPr>
              <a:t>LLDF</a:t>
            </a:r>
            <a:endParaRPr lang="en-US" altLang="en-US" sz="1200">
              <a:ea typeface="SimSun" panose="02010600030101010101" pitchFamily="2" charset="-122"/>
            </a:endParaRPr>
          </a:p>
        </p:txBody>
      </p:sp>
      <p:pic>
        <p:nvPicPr>
          <p:cNvPr id="20" name="Picture 19" descr="/home/ligy/Downloads/1.gif1"/>
          <p:cNvPicPr>
            <a:picLocks noChangeAspect="1"/>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1"/>
          </p:cNvPicPr>
          <p:nvPr/>
        </p:nvPicPr>
        <p:blipFill>
          <a:blip r:embed="rId3"/>
          <a:srcRect/>
          <a:stretch>
            <a:fillRect/>
          </a:stretch>
        </p:blipFill>
        <p:spPr>
          <a:xfrm>
            <a:off x="3300730" y="2606040"/>
            <a:ext cx="3544570" cy="2724785"/>
          </a:xfrm>
          <a:prstGeom prst="rect">
            <a:avLst/>
          </a:prstGeom>
        </p:spPr>
      </p:pic>
      <p:sp>
        <p:nvSpPr>
          <p:cNvPr id="22" name="Text Box 21"/>
          <p:cNvSpPr txBox="1"/>
          <p:nvPr/>
        </p:nvSpPr>
        <p:spPr>
          <a:xfrm>
            <a:off x="4189095" y="49625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牵引</a:t>
            </a:r>
            <a:endParaRPr lang="zh-CN" b="1">
              <a:solidFill>
                <a:srgbClr val="FF0000"/>
              </a:solidFill>
            </a:endParaRPr>
          </a:p>
        </p:txBody>
      </p:sp>
      <p:sp>
        <p:nvSpPr>
          <p:cNvPr id="23" name="Text Box 22"/>
          <p:cNvSpPr txBox="1"/>
          <p:nvPr/>
        </p:nvSpPr>
        <p:spPr>
          <a:xfrm>
            <a:off x="5762625" y="51022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回旋</a:t>
            </a:r>
            <a:endParaRPr lang="zh-CN" b="1">
              <a:solidFill>
                <a:srgbClr val="FF0000"/>
              </a:solidFill>
            </a:endParaRPr>
          </a:p>
        </p:txBody>
      </p:sp>
      <p:sp>
        <p:nvSpPr>
          <p:cNvPr id="24" name="Text Box 23"/>
          <p:cNvSpPr txBox="1"/>
          <p:nvPr/>
        </p:nvSpPr>
        <p:spPr>
          <a:xfrm>
            <a:off x="147320" y="5330825"/>
            <a:ext cx="4558030" cy="306705"/>
          </a:xfrm>
          <a:prstGeom prst="rect">
            <a:avLst/>
          </a:prstGeom>
          <a:noFill/>
        </p:spPr>
        <p:txBody>
          <a:bodyPr wrap="none" rtlCol="0">
            <a:spAutoFit/>
          </a:bodyPr>
          <a:p>
            <a:pPr marL="285750" indent="-285750">
              <a:buFont typeface="Arial" panose="020B0604020202020204" pitchFamily="34" charset="0"/>
              <a:buChar char="•"/>
            </a:pPr>
            <a:r>
              <a:rPr lang="zh-CN" sz="1400">
                <a:solidFill>
                  <a:schemeClr val="tx1"/>
                </a:solidFill>
                <a:ea typeface="SimSun" panose="02010600030101010101" pitchFamily="2" charset="-122"/>
              </a:rPr>
              <a:t>模拟细节：三角晶格，</a:t>
            </a:r>
            <a:r>
              <a:rPr lang="en-US" altLang="zh-CN" sz="1400">
                <a:solidFill>
                  <a:schemeClr val="tx1"/>
                </a:solidFill>
                <a:ea typeface="SimSun" panose="02010600030101010101" pitchFamily="2" charset="-122"/>
              </a:rPr>
              <a:t>100</a:t>
            </a:r>
            <a:r>
              <a:rPr lang="en-US" altLang="en-US" sz="1400">
                <a:solidFill>
                  <a:schemeClr val="tx1"/>
                </a:solidFill>
                <a:ea typeface="SimSun" panose="02010600030101010101" pitchFamily="2" charset="-122"/>
              </a:rPr>
              <a:t>x60</a:t>
            </a:r>
            <a:r>
              <a:rPr lang="zh-CN" altLang="en-US" sz="1400">
                <a:solidFill>
                  <a:schemeClr val="tx1"/>
                </a:solidFill>
                <a:ea typeface="SimSun" panose="02010600030101010101" pitchFamily="2" charset="-122"/>
              </a:rPr>
              <a:t>个元胞，周期边界条件</a:t>
            </a:r>
            <a:endParaRPr lang="zh-CN" altLang="en-US" sz="1400">
              <a:solidFill>
                <a:schemeClr val="tx1"/>
              </a:solidFill>
              <a:ea typeface="SimSu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1"/>
          </p:cNvPicPr>
          <p:nvPr/>
        </p:nvPicPr>
        <p:blipFill>
          <a:blip r:embed="rId1"/>
          <a:srcRect/>
          <a:stretch>
            <a:fillRect/>
          </a:stretch>
        </p:blipFill>
        <p:spPr>
          <a:xfrm>
            <a:off x="3991604" y="3612811"/>
            <a:ext cx="3518437" cy="1443315"/>
          </a:xfrm>
          <a:prstGeom prst="rect">
            <a:avLst/>
          </a:prstGeom>
        </p:spPr>
      </p:pic>
      <p:sp>
        <p:nvSpPr>
          <p:cNvPr id="14" name="文本框 13"/>
          <p:cNvSpPr txBox="1"/>
          <p:nvPr/>
        </p:nvSpPr>
        <p:spPr>
          <a:xfrm>
            <a:off x="1572474" y="-4165"/>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59160" y="546164"/>
            <a:ext cx="7056755" cy="1599565"/>
          </a:xfrm>
          <a:prstGeom prst="rect">
            <a:avLst/>
          </a:prstGeom>
          <a:noFill/>
        </p:spPr>
        <p:txBody>
          <a:bodyPr wrap="non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本文计算了无序的垂直磁化的超薄膜中电流驱动的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动力学。</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本文的无序：各向异性是随机变化的</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发现：小电流时有</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现象，大电流不会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disordered</a:t>
            </a:r>
            <a:r>
              <a:rPr lang="zh-CN" altLang="en-US" sz="1400">
                <a:solidFill>
                  <a:schemeClr val="tx1"/>
                </a:solidFill>
                <a:ea typeface="SimSun" panose="02010600030101010101" pitchFamily="2" charset="-122"/>
              </a:rPr>
              <a:t>薄膜中磁畴壁的动力类似</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半径随电流而涨落（由</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势作用引起）</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加无序的研究：</a:t>
            </a:r>
            <a:r>
              <a:rPr lang="en-US" altLang="zh-CN" sz="1400">
                <a:solidFill>
                  <a:schemeClr val="tx1"/>
                </a:solidFill>
                <a:ea typeface="SimSun" panose="02010600030101010101" pitchFamily="2" charset="-122"/>
              </a:rPr>
              <a:t>[13,27,28,29,30]</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alpha=0.3, 各向异性K服从高斯分布</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当电流较大、无序较强时sk会消失</a:t>
            </a:r>
            <a:endParaRPr lang="en-US" altLang="en-US" sz="1400">
              <a:solidFill>
                <a:schemeClr val="tx1"/>
              </a:solidFill>
              <a:ea typeface="SimSun" panose="02010600030101010101" pitchFamily="2" charset="-122"/>
            </a:endParaRPr>
          </a:p>
        </p:txBody>
      </p:sp>
      <p:sp>
        <p:nvSpPr>
          <p:cNvPr id="4" name="Text Box 3"/>
          <p:cNvSpPr txBox="1"/>
          <p:nvPr/>
        </p:nvSpPr>
        <p:spPr>
          <a:xfrm>
            <a:off x="66144" y="83262"/>
            <a:ext cx="594979"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1"/>
          <p:cNvPicPr>
            <a:picLocks noChangeAspect="1"/>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1"/>
          </p:cNvPicPr>
          <p:nvPr/>
        </p:nvPicPr>
        <p:blipFill>
          <a:blip r:embed="rId3"/>
          <a:stretch>
            <a:fillRect/>
          </a:stretch>
        </p:blipFill>
        <p:spPr>
          <a:xfrm>
            <a:off x="335376" y="2212992"/>
            <a:ext cx="2620571" cy="1906852"/>
          </a:xfrm>
          <a:prstGeom prst="rect">
            <a:avLst/>
          </a:prstGeom>
        </p:spPr>
      </p:pic>
      <p:sp>
        <p:nvSpPr>
          <p:cNvPr id="7" name="Text Box 6"/>
          <p:cNvSpPr txBox="1"/>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1"/>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1"/>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155041" y="4171277"/>
            <a:ext cx="3709566" cy="1383665"/>
          </a:xfrm>
          <a:prstGeom prst="rect">
            <a:avLst/>
          </a:prstGeom>
          <a:noFill/>
        </p:spPr>
        <p:txBody>
          <a:bodyPr wrap="square" rtlCol="0">
            <a:spAutoFit/>
          </a:bodyPr>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自旋霍尔力矩：重金属中通x方向电流，产生</a:t>
            </a:r>
            <a:r>
              <a:rPr lang="en-US" altLang="en-US" sz="1400">
                <a:ea typeface="SimSun" panose="02010600030101010101" pitchFamily="2" charset="-122"/>
                <a:sym typeface="+mn-ea"/>
              </a:rPr>
              <a:t>y方向极化的</a:t>
            </a:r>
            <a:r>
              <a:rPr lang="en-US" altLang="en-US" sz="1400">
                <a:solidFill>
                  <a:schemeClr val="tx1"/>
                </a:solidFill>
                <a:ea typeface="SimSun" panose="02010600030101010101" pitchFamily="2" charset="-122"/>
              </a:rPr>
              <a:t>流向</a:t>
            </a:r>
            <a:r>
              <a:rPr lang="en-US" altLang="en-US" sz="1400">
                <a:ea typeface="SimSun" panose="02010600030101010101" pitchFamily="2" charset="-122"/>
                <a:sym typeface="+mn-ea"/>
              </a:rPr>
              <a:t>z方向</a:t>
            </a:r>
            <a:r>
              <a:rPr lang="en-US" altLang="en-US" sz="1400">
                <a:solidFill>
                  <a:schemeClr val="tx1"/>
                </a:solidFill>
                <a:ea typeface="SimSun" panose="02010600030101010101" pitchFamily="2" charset="-122"/>
              </a:rPr>
              <a:t>铁磁薄膜层的自旋流</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各向异性无序导致更明显的pinning效应</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小外加驱动时pin，驱动大时回到理想的没有pin的运动情况</a:t>
            </a:r>
            <a:endParaRPr lang="en-US" altLang="en-US" sz="1400">
              <a:solidFill>
                <a:schemeClr val="tx1"/>
              </a:solidFill>
              <a:ea typeface="SimSun" panose="02010600030101010101" pitchFamily="2" charset="-122"/>
            </a:endParaRPr>
          </a:p>
        </p:txBody>
      </p:sp>
      <p:pic>
        <p:nvPicPr>
          <p:cNvPr id="17" name="Picture 16" descr="/home/ligy/Pictures/1.png1"/>
          <p:cNvPicPr>
            <a:picLocks noChangeAspect="1"/>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1">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3991604" y="2538739"/>
            <a:ext cx="3202850" cy="737235"/>
          </a:xfrm>
          <a:prstGeom prst="rect">
            <a:avLst/>
          </a:prstGeom>
          <a:noFill/>
        </p:spPr>
        <p:txBody>
          <a:bodyPr wrap="square" rtlCol="0">
            <a:spAutoFit/>
          </a:bodyPr>
          <a:p>
            <a:r>
              <a:rPr lang="zh-CN" altLang="en-US" sz="1400">
                <a:ea typeface="SimSun" panose="02010600030101010101" pitchFamily="2" charset="-122"/>
              </a:rPr>
              <a:t>两种自旋力矩驱动机制：</a:t>
            </a:r>
            <a:endParaRPr lang="zh-CN" altLang="en-US" sz="1400">
              <a:ea typeface="SimSun" panose="02010600030101010101" pitchFamily="2" charset="-122"/>
            </a:endParaRPr>
          </a:p>
          <a:p>
            <a:r>
              <a:rPr lang="en-US" altLang="en-US" sz="1400"/>
              <a:t>1.电流产生的自旋霍尔力矩 </a:t>
            </a:r>
            <a:endParaRPr lang="en-US" altLang="en-US" sz="1400"/>
          </a:p>
          <a:p>
            <a:r>
              <a:rPr lang="en-US" altLang="en-US" sz="1400"/>
              <a:t>2. </a:t>
            </a:r>
            <a:r>
              <a:rPr lang="zh-CN" altLang="en-US" sz="1400">
                <a:ea typeface="SimSun" panose="02010600030101010101" pitchFamily="2" charset="-122"/>
                <a:sym typeface="+mn-ea"/>
              </a:rPr>
              <a:t>面内自旋极化电流产生的自旋力矩</a:t>
            </a:r>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1"/>
          </p:cNvPicPr>
          <p:nvPr/>
        </p:nvPicPr>
        <p:blipFill>
          <a:blip r:embed="rId1"/>
          <a:srcRect/>
          <a:stretch>
            <a:fillRect/>
          </a:stretch>
        </p:blipFill>
        <p:spPr>
          <a:xfrm>
            <a:off x="4048125" y="814705"/>
            <a:ext cx="3462020" cy="1404620"/>
          </a:xfrm>
          <a:prstGeom prst="rect">
            <a:avLst/>
          </a:prstGeom>
        </p:spPr>
      </p:pic>
      <p:sp>
        <p:nvSpPr>
          <p:cNvPr id="14" name="文本框 13"/>
          <p:cNvSpPr txBox="1"/>
          <p:nvPr/>
        </p:nvSpPr>
        <p:spPr>
          <a:xfrm>
            <a:off x="1572412" y="-4244"/>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66040" y="1593215"/>
            <a:ext cx="382841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绝热项</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非绝热项</a:t>
            </a:r>
            <a:r>
              <a:rPr lang="en-US" altLang="zh-CN" sz="1400">
                <a:solidFill>
                  <a:schemeClr val="tx1"/>
                </a:solidFill>
                <a:ea typeface="SimSun" panose="02010600030101010101" pitchFamily="2" charset="-122"/>
              </a:rPr>
              <a:t>beta</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本文忽略</a:t>
            </a:r>
            <a:r>
              <a:rPr lang="en-US" altLang="zh-CN" sz="1400">
                <a:solidFill>
                  <a:schemeClr val="tx1"/>
                </a:solidFill>
                <a:ea typeface="SimSun" panose="02010600030101010101" pitchFamily="2" charset="-122"/>
              </a:rPr>
              <a:t>beta</a:t>
            </a:r>
            <a:r>
              <a:rPr lang="zh-CN" altLang="en-US" sz="1400">
                <a:solidFill>
                  <a:schemeClr val="tx1"/>
                </a:solidFill>
                <a:ea typeface="SimSun" panose="02010600030101010101" pitchFamily="2" charset="-122"/>
              </a:rPr>
              <a:t>项，因为在刚体假设下它只影响</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的内禀</a:t>
            </a:r>
            <a:r>
              <a:rPr lang="en-US" altLang="zh-CN" sz="1400">
                <a:solidFill>
                  <a:schemeClr val="tx1"/>
                </a:solidFill>
                <a:ea typeface="SimSun" panose="02010600030101010101" pitchFamily="2" charset="-122"/>
              </a:rPr>
              <a:t>Hall</a:t>
            </a:r>
            <a:r>
              <a:rPr lang="zh-CN" altLang="en-US" sz="1400">
                <a:solidFill>
                  <a:schemeClr val="tx1"/>
                </a:solidFill>
                <a:ea typeface="SimSun" panose="02010600030101010101" pitchFamily="2" charset="-122"/>
              </a:rPr>
              <a:t>角</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结论与外加驱动为</a:t>
            </a:r>
            <a:r>
              <a:rPr lang="en-US" altLang="en-US" sz="1400">
                <a:sym typeface="+mn-ea"/>
              </a:rPr>
              <a:t>自旋霍尔力矩</a:t>
            </a:r>
            <a:r>
              <a:rPr lang="zh-CN" altLang="en-US" sz="1400">
                <a:ea typeface="SimSun" panose="02010600030101010101" pitchFamily="2" charset="-122"/>
                <a:sym typeface="+mn-ea"/>
              </a:rPr>
              <a:t>时相似</a:t>
            </a:r>
            <a:endParaRPr lang="zh-CN" altLang="en-US" sz="1400">
              <a:solidFill>
                <a:schemeClr val="tx1"/>
              </a:solidFill>
              <a:ea typeface="SimSun" panose="02010600030101010101" pitchFamily="2" charset="-122"/>
              <a:sym typeface="+mn-ea"/>
            </a:endParaRPr>
          </a:p>
        </p:txBody>
      </p:sp>
      <p:sp>
        <p:nvSpPr>
          <p:cNvPr id="4" name="Text Box 3"/>
          <p:cNvSpPr txBox="1"/>
          <p:nvPr/>
        </p:nvSpPr>
        <p:spPr>
          <a:xfrm>
            <a:off x="66040" y="83185"/>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1263015" y="1210310"/>
            <a:ext cx="1434465" cy="222885"/>
          </a:xfrm>
          <a:prstGeom prst="rect">
            <a:avLst/>
          </a:prstGeom>
        </p:spPr>
      </p:pic>
      <p:sp>
        <p:nvSpPr>
          <p:cNvPr id="11" name="Text Box 10"/>
          <p:cNvSpPr txBox="1"/>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66040" y="3119755"/>
            <a:ext cx="4371975" cy="116840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红色箭头</a:t>
            </a:r>
            <a:r>
              <a:rPr lang="en-US" altLang="zh-CN" sz="1400">
                <a:solidFill>
                  <a:schemeClr val="tx1"/>
                </a:solidFill>
                <a:ea typeface="SimSun" panose="02010600030101010101" pitchFamily="2" charset="-122"/>
              </a:rPr>
              <a:t>v0</a:t>
            </a:r>
            <a:r>
              <a:rPr lang="zh-CN" altLang="en-US" sz="1400">
                <a:solidFill>
                  <a:schemeClr val="tx1"/>
                </a:solidFill>
                <a:ea typeface="SimSun" panose="02010600030101010101" pitchFamily="2" charset="-122"/>
              </a:rPr>
              <a:t>代表理想情况下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的运动轨迹</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小电流时大多数情况会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，轨迹有螺旋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属性</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大电流下，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会向理想情况靠拢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此效应即：无序外加的电流依赖的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电流大小不同，</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运动时偏转角度不同</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p:txBody>
      </p:sp>
      <p:sp>
        <p:nvSpPr>
          <p:cNvPr id="16" name="Text Box 15"/>
          <p:cNvSpPr txBox="1"/>
          <p:nvPr/>
        </p:nvSpPr>
        <p:spPr>
          <a:xfrm>
            <a:off x="4309110" y="2239645"/>
            <a:ext cx="3027680" cy="306705"/>
          </a:xfrm>
          <a:prstGeom prst="rect">
            <a:avLst/>
          </a:prstGeom>
          <a:noFill/>
        </p:spPr>
        <p:txBody>
          <a:bodyPr wrap="none" rtlCol="0">
            <a:spAutoFit/>
          </a:bodyPr>
          <a:p>
            <a:r>
              <a:rPr lang="en-US" altLang="zh-CN" sz="1400">
                <a:ea typeface="SimSun" panose="02010600030101010101" pitchFamily="2" charset="-122"/>
              </a:rPr>
              <a:t>2. </a:t>
            </a:r>
            <a:r>
              <a:rPr lang="zh-CN" altLang="en-US" sz="1400">
                <a:ea typeface="SimSun" panose="02010600030101010101" pitchFamily="2" charset="-122"/>
              </a:rPr>
              <a:t>面内自旋极化电流产生的自旋力矩</a:t>
            </a:r>
            <a:endParaRPr lang="zh-CN" altLang="en-US" sz="1400">
              <a:ea typeface="SimSun" panose="02010600030101010101" pitchFamily="2" charset="-122"/>
            </a:endParaRPr>
          </a:p>
        </p:txBody>
      </p:sp>
      <p:pic>
        <p:nvPicPr>
          <p:cNvPr id="18" name="Picture 17" descr="/home/ligy/Pictures/1.png1"/>
          <p:cNvPicPr>
            <a:picLocks noChangeAspect="1"/>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1">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1"/>
          </p:cNvPicPr>
          <p:nvPr/>
        </p:nvPicPr>
        <p:blipFill>
          <a:blip r:embed="rId4"/>
          <a:srcRect/>
          <a:stretch>
            <a:fillRect/>
          </a:stretch>
        </p:blipFill>
        <p:spPr>
          <a:xfrm>
            <a:off x="4736465" y="2843530"/>
            <a:ext cx="2731135" cy="1976755"/>
          </a:xfrm>
          <a:prstGeom prst="rect">
            <a:avLst/>
          </a:prstGeom>
        </p:spPr>
      </p:pic>
      <p:sp>
        <p:nvSpPr>
          <p:cNvPr id="23" name="Text Box 22"/>
          <p:cNvSpPr txBox="1"/>
          <p:nvPr/>
        </p:nvSpPr>
        <p:spPr>
          <a:xfrm>
            <a:off x="4484370" y="4916805"/>
            <a:ext cx="3025775" cy="521970"/>
          </a:xfrm>
          <a:prstGeom prst="rect">
            <a:avLst/>
          </a:prstGeom>
          <a:noFill/>
        </p:spPr>
        <p:txBody>
          <a:bodyPr wrap="square" rtlCol="0">
            <a:spAutoFit/>
          </a:bodyPr>
          <a:p>
            <a:r>
              <a:rPr lang="zh-CN" sz="1400">
                <a:ea typeface="SimSun" panose="02010600030101010101" pitchFamily="2" charset="-122"/>
              </a:rPr>
              <a:t>无序下，不同电流密度产生的自旋</a:t>
            </a:r>
            <a:r>
              <a:rPr lang="en-US" altLang="zh-CN" sz="1400">
                <a:ea typeface="SimSun" panose="02010600030101010101" pitchFamily="2" charset="-122"/>
              </a:rPr>
              <a:t>Hall</a:t>
            </a:r>
            <a:r>
              <a:rPr lang="zh-CN" altLang="en-US" sz="1400">
                <a:ea typeface="SimSun" panose="02010600030101010101" pitchFamily="2" charset="-122"/>
              </a:rPr>
              <a:t>力矩驱动的</a:t>
            </a:r>
            <a:r>
              <a:rPr lang="en-US" altLang="zh-CN" sz="1400">
                <a:ea typeface="SimSun" panose="02010600030101010101" pitchFamily="2" charset="-122"/>
              </a:rPr>
              <a:t>sk</a:t>
            </a:r>
            <a:r>
              <a:rPr lang="zh-CN" altLang="en-US" sz="1400">
                <a:ea typeface="SimSun" panose="02010600030101010101" pitchFamily="2" charset="-122"/>
              </a:rPr>
              <a:t>轨迹</a:t>
            </a:r>
            <a:endParaRPr lang="zh-CN" altLang="en-US" sz="1400">
              <a:ea typeface="SimSun" panose="02010600030101010101" pitchFamily="2" charset="-122"/>
            </a:endParaRPr>
          </a:p>
        </p:txBody>
      </p:sp>
      <p:sp>
        <p:nvSpPr>
          <p:cNvPr id="25" name="Text Box 24"/>
          <p:cNvSpPr txBox="1"/>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SimSun" panose="02010600030101010101" pitchFamily="2" charset="-122"/>
              </a:rPr>
              <a:t>电流密度</a:t>
            </a:r>
            <a:endParaRPr lang="zh-CN" altLang="en-US" sz="1200" b="1">
              <a:solidFill>
                <a:srgbClr val="FF0000"/>
              </a:solidFill>
              <a:ea typeface="SimSun" panose="02010600030101010101" pitchFamily="2" charset="-122"/>
            </a:endParaRPr>
          </a:p>
        </p:txBody>
      </p:sp>
      <p:sp>
        <p:nvSpPr>
          <p:cNvPr id="26" name="Text Box 25"/>
          <p:cNvSpPr txBox="1"/>
          <p:nvPr/>
        </p:nvSpPr>
        <p:spPr>
          <a:xfrm>
            <a:off x="5163820" y="4400550"/>
            <a:ext cx="980440" cy="275590"/>
          </a:xfrm>
          <a:prstGeom prst="rect">
            <a:avLst/>
          </a:prstGeom>
          <a:noFill/>
        </p:spPr>
        <p:txBody>
          <a:bodyPr wrap="square" rtlCol="0">
            <a:spAutoFit/>
          </a:bodyPr>
          <a:p>
            <a:r>
              <a:rPr lang="zh-CN" altLang="en-US" sz="1200" b="1">
                <a:solidFill>
                  <a:srgbClr val="FF0000"/>
                </a:solidFill>
                <a:ea typeface="SimSun" panose="02010600030101010101" pitchFamily="2" charset="-122"/>
              </a:rPr>
              <a:t>大电流密度</a:t>
            </a:r>
            <a:endParaRPr lang="zh-CN" altLang="en-US" sz="1200" b="1">
              <a:solidFill>
                <a:srgbClr val="FF0000"/>
              </a:solidFill>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SimSun" panose="02010600030101010101" pitchFamily="2" charset="-122"/>
              </a:rPr>
              <a:t>反铁磁</a:t>
            </a:r>
            <a:r>
              <a:rPr lang="zh-CN" sz="2000" dirty="0">
                <a:latin typeface="+mj-lt"/>
                <a:ea typeface="SimSun" panose="02010600030101010101" pitchFamily="2" charset="-122"/>
              </a:rPr>
              <a:t>和重金属异质结中的电子</a:t>
            </a:r>
            <a:r>
              <a:rPr lang="en-US" altLang="zh-CN" sz="2000" dirty="0">
                <a:latin typeface="+mj-lt"/>
                <a:ea typeface="SimSun" panose="02010600030101010101" pitchFamily="2" charset="-122"/>
              </a:rPr>
              <a:t>magnon</a:t>
            </a:r>
            <a:r>
              <a:rPr lang="zh-CN" altLang="en-US" sz="2000" dirty="0">
                <a:latin typeface="+mj-lt"/>
                <a:ea typeface="SimSun" panose="02010600030101010101" pitchFamily="2" charset="-122"/>
              </a:rPr>
              <a:t>转换与</a:t>
            </a:r>
            <a:r>
              <a:rPr lang="en-US" altLang="zh-CN" sz="2000" dirty="0">
                <a:latin typeface="+mj-lt"/>
                <a:ea typeface="SimSun" panose="02010600030101010101" pitchFamily="2" charset="-122"/>
              </a:rPr>
              <a:t>magnonic SP</a:t>
            </a:r>
            <a:endParaRPr lang="en-US" altLang="zh-CN" sz="2000" dirty="0">
              <a:latin typeface="+mj-lt"/>
              <a:ea typeface="SimSun" panose="02010600030101010101" pitchFamily="2" charset="-122"/>
            </a:endParaRPr>
          </a:p>
        </p:txBody>
      </p:sp>
      <p:sp>
        <p:nvSpPr>
          <p:cNvPr id="3" name="Text Box 2"/>
          <p:cNvSpPr txBox="1"/>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66040" y="534035"/>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本文研究</a:t>
            </a:r>
            <a:r>
              <a:rPr lang="zh-CN" altLang="en-US" sz="1400">
                <a:solidFill>
                  <a:srgbClr val="FF0000"/>
                </a:solidFill>
                <a:ea typeface="SimSun" panose="02010600030101010101" pitchFamily="2" charset="-122"/>
              </a:rPr>
              <a:t>有限温度下</a:t>
            </a:r>
            <a:r>
              <a:rPr lang="en-US" altLang="zh-CN" sz="1400">
                <a:solidFill>
                  <a:schemeClr val="tx1"/>
                </a:solidFill>
                <a:ea typeface="SimSun" panose="02010600030101010101" pitchFamily="2" charset="-122"/>
              </a:rPr>
              <a:t>AF/HM</a:t>
            </a:r>
            <a:r>
              <a:rPr lang="zh-CN" altLang="en-US" sz="1400">
                <a:solidFill>
                  <a:schemeClr val="tx1"/>
                </a:solidFill>
                <a:ea typeface="SimSun" panose="02010600030101010101" pitchFamily="2" charset="-122"/>
              </a:rPr>
              <a:t>界面处电子与</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agnon</a:t>
            </a:r>
            <a:r>
              <a:rPr lang="zh-CN" altLang="en-US" sz="1400">
                <a:solidFill>
                  <a:schemeClr val="tx1"/>
                </a:solidFill>
                <a:ea typeface="SimSun" panose="02010600030101010101" pitchFamily="2" charset="-122"/>
              </a:rPr>
              <a:t>的自旋交换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物理机制：与左右手性的热</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的产生湮灭相联系的自旋力矩</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产生与湮灭强烈地依赖电子极化方向与</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自旋方向的相对朝向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产生电子自旋流：非磁金属中的</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，铁磁层中的</a:t>
            </a:r>
            <a:r>
              <a:rPr lang="en-US" altLang="zh-CN" sz="1400">
                <a:solidFill>
                  <a:schemeClr val="tx1"/>
                </a:solidFill>
                <a:ea typeface="SimSun" panose="02010600030101010101" pitchFamily="2" charset="-122"/>
              </a:rPr>
              <a:t>SP</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自旋流：通过施加温度梯度，微波场，电子的自旋转移力矩</a:t>
            </a:r>
            <a:r>
              <a:rPr lang="en-US" altLang="zh-CN" sz="1400">
                <a:solidFill>
                  <a:schemeClr val="tx1"/>
                </a:solidFill>
                <a:ea typeface="SimSun" panose="02010600030101010101" pitchFamily="2" charset="-122"/>
              </a:rPr>
              <a:t>STT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反铁磁中也发现了各种效应：</a:t>
            </a:r>
            <a:r>
              <a:rPr lang="en-US" altLang="zh-CN" sz="1400">
                <a:solidFill>
                  <a:schemeClr val="tx1"/>
                </a:solidFill>
                <a:ea typeface="SimSun" panose="02010600030101010101" pitchFamily="2" charset="-122"/>
              </a:rPr>
              <a:t>[20-30]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反铁磁中有两套角动量方向相反的简并</a:t>
            </a:r>
            <a:r>
              <a:rPr lang="en-US" altLang="zh-CN" sz="1400">
                <a:solidFill>
                  <a:srgbClr val="FF0000"/>
                </a:solidFill>
                <a:ea typeface="SimSun" panose="02010600030101010101" pitchFamily="2" charset="-122"/>
              </a:rPr>
              <a:t>magnon</a:t>
            </a:r>
            <a:r>
              <a:rPr lang="zh-CN" altLang="en-US" sz="1400">
                <a:solidFill>
                  <a:srgbClr val="FF0000"/>
                </a:solidFill>
                <a:ea typeface="SimSun" panose="02010600030101010101" pitchFamily="2" charset="-122"/>
              </a:rPr>
              <a:t>模式，要产生</a:t>
            </a:r>
            <a:r>
              <a:rPr lang="en-US" altLang="zh-CN" sz="1400">
                <a:solidFill>
                  <a:srgbClr val="FF0000"/>
                </a:solidFill>
                <a:ea typeface="SimSun" panose="02010600030101010101" pitchFamily="2" charset="-122"/>
              </a:rPr>
              <a:t>magnonic</a:t>
            </a:r>
            <a:r>
              <a:rPr lang="zh-CN" altLang="en-US" sz="1400">
                <a:solidFill>
                  <a:srgbClr val="FF0000"/>
                </a:solidFill>
                <a:ea typeface="SimSun" panose="02010600030101010101" pitchFamily="2" charset="-122"/>
              </a:rPr>
              <a:t>自旋流意味着两个模式的对称性破缺</a:t>
            </a:r>
            <a:r>
              <a:rPr lang="en-US" altLang="zh-CN" sz="1400">
                <a:solidFill>
                  <a:schemeClr val="tx1"/>
                </a:solidFill>
                <a:ea typeface="SimSun" panose="02010600030101010101" pitchFamily="2" charset="-122"/>
              </a:rPr>
              <a:t>[22,27,38]</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破除简并的方法：外加磁场，与邻近</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层的层间交换作用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近期实验发现</a:t>
            </a:r>
            <a:r>
              <a:rPr lang="en-US" altLang="zh-CN" sz="1400">
                <a:solidFill>
                  <a:schemeClr val="tx1"/>
                </a:solidFill>
                <a:ea typeface="SimSun" panose="02010600030101010101" pitchFamily="2" charset="-122"/>
              </a:rPr>
              <a:t>NM</a:t>
            </a:r>
            <a:r>
              <a:rPr lang="en-US" altLang="en-US"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界面的</a:t>
            </a:r>
            <a:r>
              <a:rPr lang="zh-CN" altLang="en-US" sz="1400">
                <a:solidFill>
                  <a:srgbClr val="FF0000"/>
                </a:solidFill>
                <a:ea typeface="SimSun" panose="02010600030101010101" pitchFamily="2" charset="-122"/>
              </a:rPr>
              <a:t>自旋积累会打破</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简并模式</a:t>
            </a:r>
            <a:r>
              <a:rPr lang="en-US" altLang="zh-CN" sz="1400">
                <a:solidFill>
                  <a:schemeClr val="tx1"/>
                </a:solidFill>
                <a:ea typeface="SimSun" panose="02010600030101010101" pitchFamily="2" charset="-122"/>
              </a:rPr>
              <a:t>[36,41]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物理图像</a:t>
            </a:r>
            <a:r>
              <a:rPr lang="zh-CN" altLang="en-US" sz="1400">
                <a:solidFill>
                  <a:schemeClr val="tx1"/>
                </a:solidFill>
                <a:ea typeface="SimSun" panose="02010600030101010101" pitchFamily="2" charset="-122"/>
              </a:rPr>
              <a:t>：下面</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通电流，由于</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在</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中产生向上的纯电子自旋流，中间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层是绝缘体，所以在下界面产生自旋积累，打破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中的</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简并，在其中产生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a:t>
            </a:r>
            <a:r>
              <a:rPr lang="en-US" altLang="zh-CN" sz="1400">
                <a:solidFill>
                  <a:schemeClr val="tx1"/>
                </a:solidFill>
                <a:ea typeface="SimSun" panose="02010600030101010101" pitchFamily="2" charset="-122"/>
              </a:rPr>
              <a:t>(SHE-based STT[30,42])</a:t>
            </a:r>
            <a:r>
              <a:rPr lang="zh-CN" altLang="en-US" sz="1400">
                <a:solidFill>
                  <a:schemeClr val="tx1"/>
                </a:solidFill>
                <a:ea typeface="SimSun" panose="02010600030101010101" pitchFamily="2" charset="-122"/>
              </a:rPr>
              <a:t>，在上界面处通过</a:t>
            </a:r>
            <a:r>
              <a:rPr lang="en-US" altLang="zh-CN" sz="1400">
                <a:solidFill>
                  <a:schemeClr val="tx1"/>
                </a:solidFill>
                <a:ea typeface="SimSun" panose="02010600030101010101" pitchFamily="2" charset="-122"/>
              </a:rPr>
              <a:t>SP</a:t>
            </a:r>
            <a:r>
              <a:rPr lang="zh-CN" altLang="en-US" sz="1400">
                <a:solidFill>
                  <a:schemeClr val="tx1"/>
                </a:solidFill>
                <a:ea typeface="SimSun" panose="02010600030101010101" pitchFamily="2" charset="-122"/>
              </a:rPr>
              <a:t>注入电子自旋流到上</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rgbClr val="FF0000"/>
                </a:solidFill>
                <a:ea typeface="SimSun" panose="02010600030101010101" pitchFamily="2" charset="-122"/>
              </a:rPr>
              <a:t>AFM</a:t>
            </a:r>
            <a:r>
              <a:rPr lang="zh-CN" altLang="en-US" sz="1400">
                <a:solidFill>
                  <a:srgbClr val="FF0000"/>
                </a:solidFill>
                <a:ea typeface="SimSun" panose="02010600030101010101" pitchFamily="2" charset="-122"/>
              </a:rPr>
              <a:t>中的磁化动力学描述</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1. </a:t>
            </a:r>
            <a:r>
              <a:rPr lang="zh-CN" altLang="en-US" sz="1400">
                <a:solidFill>
                  <a:schemeClr val="tx1"/>
                </a:solidFill>
                <a:ea typeface="SimSun" panose="02010600030101010101" pitchFamily="2" charset="-122"/>
              </a:rPr>
              <a:t>定义平均磁化矢量</a:t>
            </a:r>
            <a:r>
              <a:rPr lang="en-US" altLang="zh-CN" sz="1400">
                <a:solidFill>
                  <a:schemeClr val="tx1"/>
                </a:solidFill>
                <a:ea typeface="SimSun" panose="02010600030101010101" pitchFamily="2" charset="-122"/>
              </a:rPr>
              <a:t>m</a:t>
            </a:r>
            <a:r>
              <a:rPr lang="zh-CN" altLang="en-US" sz="1400">
                <a:solidFill>
                  <a:schemeClr val="tx1"/>
                </a:solidFill>
                <a:ea typeface="SimSun" panose="02010600030101010101" pitchFamily="2" charset="-122"/>
              </a:rPr>
              <a:t>和</a:t>
            </a:r>
            <a:r>
              <a:rPr lang="en-US" altLang="zh-CN" sz="1400">
                <a:solidFill>
                  <a:schemeClr val="tx1"/>
                </a:solidFill>
                <a:ea typeface="SimSun" panose="02010600030101010101" pitchFamily="2" charset="-122"/>
              </a:rPr>
              <a:t>Neel</a:t>
            </a:r>
            <a:r>
              <a:rPr lang="zh-CN" altLang="en-US" sz="1400">
                <a:solidFill>
                  <a:schemeClr val="tx1"/>
                </a:solidFill>
                <a:ea typeface="SimSun" panose="02010600030101010101" pitchFamily="2" charset="-122"/>
              </a:rPr>
              <a:t>矢量</a:t>
            </a:r>
            <a:r>
              <a:rPr lang="en-US" altLang="zh-CN" sz="1400">
                <a:solidFill>
                  <a:schemeClr val="tx1"/>
                </a:solidFill>
                <a:ea typeface="SimSun" panose="02010600030101010101" pitchFamily="2" charset="-122"/>
              </a:rPr>
              <a:t>n</a:t>
            </a:r>
            <a:endParaRPr lang="en-US" altLang="zh-CN"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2. </a:t>
            </a:r>
            <a:r>
              <a:rPr lang="en-US" altLang="en-US" sz="1400">
                <a:solidFill>
                  <a:schemeClr val="tx1"/>
                </a:solidFill>
                <a:ea typeface="SimSun" panose="02010600030101010101" pitchFamily="2" charset="-122"/>
              </a:rPr>
              <a:t>m,n</a:t>
            </a:r>
            <a:r>
              <a:rPr lang="zh-CN" altLang="en-US" sz="1400">
                <a:solidFill>
                  <a:schemeClr val="tx1"/>
                </a:solidFill>
                <a:ea typeface="SimSun" panose="02010600030101010101" pitchFamily="2" charset="-122"/>
              </a:rPr>
              <a:t>由随机</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方程加</a:t>
            </a:r>
            <a:r>
              <a:rPr lang="en-US" altLang="zh-CN" sz="1400">
                <a:solidFill>
                  <a:schemeClr val="tx1"/>
                </a:solidFill>
                <a:ea typeface="SimSun" panose="02010600030101010101" pitchFamily="2" charset="-122"/>
              </a:rPr>
              <a:t>STT</a:t>
            </a:r>
            <a:r>
              <a:rPr lang="zh-CN" altLang="en-US" sz="1400">
                <a:solidFill>
                  <a:schemeClr val="tx1"/>
                </a:solidFill>
                <a:ea typeface="SimSun" panose="02010600030101010101" pitchFamily="2" charset="-122"/>
              </a:rPr>
              <a:t>项决定</a:t>
            </a:r>
            <a:endParaRPr lang="zh-CN" altLang="en-US" sz="1400">
              <a:solidFill>
                <a:schemeClr val="tx1"/>
              </a:solidFill>
              <a:ea typeface="SimSun" panose="02010600030101010101" pitchFamily="2" charset="-122"/>
            </a:endParaRPr>
          </a:p>
        </p:txBody>
      </p:sp>
      <p:sp>
        <p:nvSpPr>
          <p:cNvPr id="25" name="Text Box 24"/>
          <p:cNvSpPr txBox="1"/>
          <p:nvPr/>
        </p:nvSpPr>
        <p:spPr>
          <a:xfrm>
            <a:off x="4020185" y="5071745"/>
            <a:ext cx="1030605" cy="460375"/>
          </a:xfrm>
          <a:prstGeom prst="rect">
            <a:avLst/>
          </a:prstGeom>
          <a:noFill/>
        </p:spPr>
        <p:txBody>
          <a:bodyPr wrap="square" rtlCol="0">
            <a:spAutoFit/>
          </a:bodyPr>
          <a:p>
            <a:r>
              <a:rPr lang="en-US" altLang="zh-CN" sz="1200" b="1">
                <a:solidFill>
                  <a:srgbClr val="FF0000"/>
                </a:solidFill>
                <a:ea typeface="SimSun" panose="02010600030101010101" pitchFamily="2" charset="-122"/>
                <a:sym typeface="+mn-ea"/>
              </a:rPr>
              <a:t>3</a:t>
            </a:r>
            <a:r>
              <a:rPr lang="en-US" altLang="zh-CN" sz="1200">
                <a:ea typeface="SimSun" panose="02010600030101010101" pitchFamily="2" charset="-122"/>
                <a:sym typeface="+mn-ea"/>
              </a:rPr>
              <a:t>.SHE-based STT</a:t>
            </a:r>
            <a:endParaRPr lang="zh-CN" altLang="en-US" sz="1200" b="1">
              <a:solidFill>
                <a:srgbClr val="FF0000"/>
              </a:solidFill>
              <a:ea typeface="SimSun" panose="02010600030101010101" pitchFamily="2" charset="-122"/>
            </a:endParaRPr>
          </a:p>
        </p:txBody>
      </p:sp>
      <p:sp>
        <p:nvSpPr>
          <p:cNvPr id="26" name="Text Box 25"/>
          <p:cNvSpPr txBox="1"/>
          <p:nvPr/>
        </p:nvSpPr>
        <p:spPr>
          <a:xfrm>
            <a:off x="400685" y="4625975"/>
            <a:ext cx="980440" cy="460375"/>
          </a:xfrm>
          <a:prstGeom prst="rect">
            <a:avLst/>
          </a:prstGeom>
          <a:noFill/>
        </p:spPr>
        <p:txBody>
          <a:bodyPr wrap="square" rtlCol="0">
            <a:spAutoFit/>
          </a:bodyPr>
          <a:p>
            <a:r>
              <a:rPr lang="en-US" altLang="zh-CN" sz="1200" b="1">
                <a:solidFill>
                  <a:srgbClr val="FF0000"/>
                </a:solidFill>
                <a:ea typeface="SimSun" panose="02010600030101010101" pitchFamily="2" charset="-122"/>
              </a:rPr>
              <a:t>1</a:t>
            </a:r>
            <a:r>
              <a:rPr lang="en-US" altLang="zh-CN" sz="1200">
                <a:solidFill>
                  <a:schemeClr val="tx1"/>
                </a:solidFill>
                <a:ea typeface="SimSun" panose="02010600030101010101" pitchFamily="2" charset="-122"/>
              </a:rPr>
              <a:t>.</a:t>
            </a:r>
            <a:r>
              <a:rPr lang="zh-CN" altLang="en-US" sz="1200">
                <a:solidFill>
                  <a:schemeClr val="tx1"/>
                </a:solidFill>
                <a:ea typeface="SimSun" panose="02010600030101010101" pitchFamily="2" charset="-122"/>
              </a:rPr>
              <a:t>有限温度导致的热场</a:t>
            </a:r>
            <a:endParaRPr lang="zh-CN" altLang="en-US" sz="120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1"/>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1"/>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1"/>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1"/>
          </p:cNvPicPr>
          <p:nvPr/>
        </p:nvPicPr>
        <p:blipFill>
          <a:blip r:embed="rId5"/>
          <a:srcRect/>
          <a:stretch>
            <a:fillRect/>
          </a:stretch>
        </p:blipFill>
        <p:spPr>
          <a:xfrm>
            <a:off x="5128895" y="5071745"/>
            <a:ext cx="2338705" cy="476885"/>
          </a:xfrm>
          <a:prstGeom prst="rect">
            <a:avLst/>
          </a:prstGeom>
        </p:spPr>
      </p:pic>
      <p:sp>
        <p:nvSpPr>
          <p:cNvPr id="13" name="Text Box 12"/>
          <p:cNvSpPr txBox="1"/>
          <p:nvPr/>
        </p:nvSpPr>
        <p:spPr>
          <a:xfrm>
            <a:off x="400685" y="5244465"/>
            <a:ext cx="1061085" cy="275590"/>
          </a:xfrm>
          <a:prstGeom prst="rect">
            <a:avLst/>
          </a:prstGeom>
          <a:noFill/>
        </p:spPr>
        <p:txBody>
          <a:bodyPr wrap="square" rtlCol="0">
            <a:spAutoFit/>
          </a:bodyPr>
          <a:p>
            <a:r>
              <a:rPr lang="en-US" altLang="en-US" sz="1200" b="1">
                <a:solidFill>
                  <a:srgbClr val="FF0000"/>
                </a:solidFill>
                <a:ea typeface="SimSun" panose="02010600030101010101" pitchFamily="2" charset="-122"/>
              </a:rPr>
              <a:t>2</a:t>
            </a:r>
            <a:r>
              <a:rPr lang="en-US" altLang="en-US" sz="1200">
                <a:solidFill>
                  <a:schemeClr val="tx1"/>
                </a:solidFill>
                <a:ea typeface="SimSun" panose="02010600030101010101" pitchFamily="2" charset="-122"/>
              </a:rPr>
              <a:t>.</a:t>
            </a:r>
            <a:r>
              <a:rPr lang="en-US" altLang="zh-CN" sz="1200">
                <a:solidFill>
                  <a:schemeClr val="tx1"/>
                </a:solidFill>
                <a:ea typeface="SimSun" panose="02010600030101010101" pitchFamily="2" charset="-122"/>
              </a:rPr>
              <a:t>Gilbert</a:t>
            </a:r>
            <a:r>
              <a:rPr lang="zh-CN" altLang="en-US" sz="1200">
                <a:solidFill>
                  <a:schemeClr val="tx1"/>
                </a:solidFill>
                <a:ea typeface="SimSun" panose="02010600030101010101" pitchFamily="2" charset="-122"/>
              </a:rPr>
              <a:t>阻尼</a:t>
            </a:r>
            <a:endParaRPr lang="zh-CN" altLang="en-US" sz="1200">
              <a:solidFill>
                <a:schemeClr val="tx1"/>
              </a:solidFill>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5046345"/>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本文用解析与数值方法，研究二维磁性薄膜中单个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与一个小空缺的相互作用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微磁模拟结果与推广了的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方程得到的有效运动方程相符合</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在正方格子上自由能函数为</a:t>
            </a:r>
            <a:r>
              <a:rPr lang="en-US" altLang="zh-CN"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J = a = 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位于</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处的空缺，磁化</a:t>
            </a:r>
            <a:r>
              <a:rPr lang="en-US" altLang="zh-CN" sz="1400">
                <a:solidFill>
                  <a:schemeClr val="tx1"/>
                </a:solidFill>
                <a:ea typeface="SimSun" panose="02010600030101010101" pitchFamily="2" charset="-122"/>
              </a:rPr>
              <a:t>M=0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电流密度</a:t>
            </a:r>
            <a:r>
              <a:rPr lang="en-US" altLang="zh-CN" sz="1400">
                <a:solidFill>
                  <a:schemeClr val="tx1"/>
                </a:solidFill>
                <a:ea typeface="SimSun" panose="02010600030101010101" pitchFamily="2" charset="-122"/>
              </a:rPr>
              <a:t>j</a:t>
            </a:r>
            <a:r>
              <a:rPr lang="zh-CN" altLang="en-US" sz="1400">
                <a:solidFill>
                  <a:schemeClr val="tx1"/>
                </a:solidFill>
                <a:ea typeface="SimSun" panose="02010600030101010101" pitchFamily="2" charset="-122"/>
              </a:rPr>
              <a:t>驱动下的</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indent="0" algn="l">
              <a:buNone/>
            </a:pPr>
            <a:r>
              <a:rPr lang="" altLang="zh-CN" sz="1400">
                <a:solidFill>
                  <a:schemeClr val="tx1"/>
                </a:solidFill>
                <a:ea typeface="SimSun" panose="02010600030101010101" pitchFamily="2" charset="-122"/>
              </a:rPr>
              <a:t>            spin transfer torque</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本文的目标：建立一个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遵从的运动方程，同时考虑了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的形变</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假设每一时刻</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都处于其能量极小值处，</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依赖于</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中心位置</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与空缺位置</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则</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使得下列条件满足：</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V</a:t>
            </a:r>
            <a:r>
              <a:rPr lang="zh-CN" altLang="en-US" sz="1400">
                <a:solidFill>
                  <a:schemeClr val="tx1"/>
                </a:solidFill>
                <a:ea typeface="SimSun" panose="02010600030101010101" pitchFamily="2" charset="-122"/>
              </a:rPr>
              <a:t>是描述了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与空缺相互作用的有效势，标准的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方法没有考虑</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形变，即</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不依赖于</a:t>
            </a:r>
            <a:r>
              <a:rPr lang="en-US" altLang="zh-CN" sz="1400">
                <a:solidFill>
                  <a:schemeClr val="tx1"/>
                </a:solidFill>
                <a:ea typeface="SimSun" panose="02010600030101010101" pitchFamily="2" charset="-122"/>
              </a:rPr>
              <a:t>R-Rd</a:t>
            </a:r>
            <a:r>
              <a:rPr lang="zh-CN" altLang="en-US" sz="1400">
                <a:solidFill>
                  <a:schemeClr val="tx1"/>
                </a:solidFill>
                <a:ea typeface="SimSun" panose="02010600030101010101" pitchFamily="2" charset="-122"/>
              </a:rPr>
              <a:t>。数值计算</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F</a:t>
            </a:r>
            <a:r>
              <a:rPr lang="en-US" altLang="en-US"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有两种方法：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1. </a:t>
            </a:r>
            <a:r>
              <a:rPr lang="zh-CN" altLang="en-US" sz="1400">
                <a:solidFill>
                  <a:schemeClr val="tx1"/>
                </a:solidFill>
                <a:ea typeface="SimSun" panose="02010600030101010101" pitchFamily="2" charset="-122"/>
              </a:rPr>
              <a:t>类似于</a:t>
            </a:r>
            <a:r>
              <a:rPr lang="en-US" altLang="zh-CN" sz="1400">
                <a:solidFill>
                  <a:schemeClr val="tx1"/>
                </a:solidFill>
                <a:ea typeface="SimSun" panose="02010600030101010101" pitchFamily="2" charset="-122"/>
              </a:rPr>
              <a:t>[</a:t>
            </a:r>
            <a:r>
              <a:rPr lang="en-US" altLang="en-US" sz="1400">
                <a:solidFill>
                  <a:schemeClr val="tx1"/>
                </a:solidFill>
                <a:ea typeface="SimSun" panose="02010600030101010101" pitchFamily="2" charset="-122"/>
              </a:rPr>
              <a:t>14]</a:t>
            </a:r>
            <a:r>
              <a:rPr lang="zh-CN" altLang="en-US" sz="1400">
                <a:solidFill>
                  <a:schemeClr val="tx1"/>
                </a:solidFill>
                <a:ea typeface="SimSun" panose="02010600030101010101" pitchFamily="2" charset="-122"/>
              </a:rPr>
              <a:t>中计算</a:t>
            </a:r>
            <a:r>
              <a:rPr lang="en-US" altLang="zh-CN" sz="1400">
                <a:solidFill>
                  <a:schemeClr val="tx1"/>
                </a:solidFill>
                <a:ea typeface="SimSun" panose="02010600030101010101" pitchFamily="2" charset="-122"/>
              </a:rPr>
              <a:t>sk-sk</a:t>
            </a:r>
            <a:r>
              <a:rPr lang="zh-CN" altLang="en-US" sz="1400">
                <a:solidFill>
                  <a:schemeClr val="tx1"/>
                </a:solidFill>
                <a:ea typeface="SimSun" panose="02010600030101010101" pitchFamily="2" charset="-122"/>
              </a:rPr>
              <a:t>相互作用势的方法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2. </a:t>
            </a:r>
            <a:r>
              <a:rPr lang="zh-CN" altLang="en-US" sz="1400">
                <a:solidFill>
                  <a:schemeClr val="tx1"/>
                </a:solidFill>
                <a:ea typeface="SimSun" panose="02010600030101010101" pitchFamily="2" charset="-122"/>
              </a:rPr>
              <a:t>先计算无杂质系统中的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构型</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c(r-R)</a:t>
            </a:r>
            <a:r>
              <a:rPr lang="zh-CN" altLang="en-US" sz="1400">
                <a:solidFill>
                  <a:schemeClr val="tx1"/>
                </a:solidFill>
                <a:ea typeface="SimSun" panose="02010600030101010101" pitchFamily="2" charset="-122"/>
              </a:rPr>
              <a:t>，有杂质时，以边界条件：</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半径之外构型为</a:t>
            </a:r>
            <a:r>
              <a:rPr lang="en-US" altLang="zh-CN" sz="1400">
                <a:solidFill>
                  <a:schemeClr val="tx1"/>
                </a:solidFill>
                <a:ea typeface="SimSun" panose="02010600030101010101" pitchFamily="2" charset="-122"/>
              </a:rPr>
              <a:t>Mc</a:t>
            </a:r>
            <a:endParaRPr lang="en-US" altLang="zh-CN"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1"/>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1"/>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1"/>
          </p:cNvPicPr>
          <p:nvPr/>
        </p:nvPicPr>
        <p:blipFill>
          <a:blip r:embed="rId4"/>
          <a:srcRect/>
          <a:stretch>
            <a:fillRect/>
          </a:stretch>
        </p:blipFill>
        <p:spPr>
          <a:xfrm>
            <a:off x="2717165" y="2990215"/>
            <a:ext cx="2226310" cy="254635"/>
          </a:xfrm>
          <a:prstGeom prst="rect">
            <a:avLst/>
          </a:prstGeom>
        </p:spPr>
      </p:pic>
      <p:pic>
        <p:nvPicPr>
          <p:cNvPr id="16" name="Picture 15" descr="/home/ligy/Pictures/1.png1"/>
          <p:cNvPicPr>
            <a:picLocks noChangeAspect="1"/>
          </p:cNvPicPr>
          <p:nvPr/>
        </p:nvPicPr>
        <p:blipFill>
          <a:blip r:embed="rId5"/>
          <a:srcRect/>
          <a:stretch>
            <a:fillRect/>
          </a:stretch>
        </p:blipFill>
        <p:spPr>
          <a:xfrm>
            <a:off x="2324100" y="3799840"/>
            <a:ext cx="2226310" cy="188595"/>
          </a:xfrm>
          <a:prstGeom prst="rect">
            <a:avLst/>
          </a:prstGeom>
        </p:spPr>
      </p:pic>
      <p:pic>
        <p:nvPicPr>
          <p:cNvPr id="17" name="Picture 16" descr="/home/ligy/Pictures/1.png1"/>
          <p:cNvPicPr>
            <a:picLocks noChangeAspect="1"/>
          </p:cNvPicPr>
          <p:nvPr/>
        </p:nvPicPr>
        <p:blipFill>
          <a:blip r:embed="rId6"/>
          <a:srcRect/>
          <a:stretch>
            <a:fillRect/>
          </a:stretch>
        </p:blipFill>
        <p:spPr>
          <a:xfrm>
            <a:off x="2481580" y="4045585"/>
            <a:ext cx="2784475" cy="546100"/>
          </a:xfrm>
          <a:prstGeom prst="rect">
            <a:avLst/>
          </a:prstGeom>
        </p:spPr>
      </p:pic>
      <p:cxnSp>
        <p:nvCxnSpPr>
          <p:cNvPr id="2" name="Straight Arrow Connector 1"/>
          <p:cNvCxnSpPr/>
          <p:nvPr/>
        </p:nvCxnSpPr>
        <p:spPr>
          <a:xfrm flipV="1">
            <a:off x="2348865" y="2566035"/>
            <a:ext cx="1269365" cy="869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246126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两种方法的结果差距很小</a:t>
            </a:r>
            <a:r>
              <a:rPr lang="en-US" altLang="zh-CN" sz="1400">
                <a:solidFill>
                  <a:schemeClr val="tx1"/>
                </a:solidFill>
                <a:ea typeface="SimSun" panose="02010600030101010101" pitchFamily="2" charset="-122"/>
              </a:rPr>
              <a:t>(inset:</a:t>
            </a:r>
            <a:r>
              <a:rPr lang="zh-CN" altLang="en-US" sz="1400">
                <a:solidFill>
                  <a:schemeClr val="tx1"/>
                </a:solidFill>
                <a:ea typeface="SimSun" panose="02010600030101010101" pitchFamily="2" charset="-122"/>
              </a:rPr>
              <a:t>红点</a:t>
            </a:r>
            <a:r>
              <a:rPr lang="en-US" altLang="zh-CN" sz="1400">
                <a:solidFill>
                  <a:schemeClr val="tx1"/>
                </a:solidFill>
                <a:ea typeface="SimSun" panose="02010600030101010101" pitchFamily="2" charset="-122"/>
              </a:rPr>
              <a:t>vs</a:t>
            </a:r>
            <a:r>
              <a:rPr lang="zh-CN" altLang="en-US" sz="1400">
                <a:solidFill>
                  <a:schemeClr val="tx1"/>
                </a:solidFill>
                <a:ea typeface="SimSun" panose="02010600030101010101" pitchFamily="2" charset="-122"/>
              </a:rPr>
              <a:t>绿线</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推广的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近似为：</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微磁模拟与简化的推广</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方程符合很好</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中心的定义方法：</a:t>
            </a:r>
            <a:endParaRPr lang="zh-CN" altLang="en-US" sz="1400">
              <a:solidFill>
                <a:schemeClr val="tx1"/>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4627880" y="654685"/>
            <a:ext cx="2636520" cy="1617345"/>
          </a:xfrm>
          <a:prstGeom prst="rect">
            <a:avLst/>
          </a:prstGeom>
        </p:spPr>
      </p:pic>
      <p:sp>
        <p:nvSpPr>
          <p:cNvPr id="2" name="Text Box 1"/>
          <p:cNvSpPr txBox="1"/>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1"/>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1"/>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1"/>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1"/>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6133</Words>
  <Application>WPS Presentation</Application>
  <PresentationFormat>自定义</PresentationFormat>
  <Paragraphs>336</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Symbol</vt:lpstr>
      <vt:lpstr>Times New Roman</vt:lpstr>
      <vt:lpstr>微软雅黑</vt:lpstr>
      <vt:lpstr>SimHei</vt:lpstr>
      <vt:lpstr>Arial Unicode MS</vt:lpstr>
      <vt:lpstr>Mathematica2Mono</vt:lpstr>
      <vt:lpstr>Mathematica2</vt:lpstr>
      <vt:lpstr>Calibri</vt:lpstr>
      <vt:lpstr>DejaVu Sans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ligy</cp:lastModifiedBy>
  <cp:revision>986</cp:revision>
  <dcterms:created xsi:type="dcterms:W3CDTF">2021-11-27T07:41:20Z</dcterms:created>
  <dcterms:modified xsi:type="dcterms:W3CDTF">2021-11-27T07:41:20Z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1033-10.1.0.6634</vt:lpwstr>
  </property>
  <property fmtid="{D5CDD505-2E9C-101B-9397-08002B2CF9AE}" pid="3" name="ICV">
    <vt:lpwstr>E0571669A2D3D611511F9161F7825A66</vt:lpwstr>
  </property>
</Properties>
</file>